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60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13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8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1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49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570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7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75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859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7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7C069-A1C8-4147-90C1-DF68BA4A5331}" type="datetimeFigureOut">
              <a:rPr lang="en-GB" smtClean="0"/>
              <a:t>01/04/2019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54EE7-5319-4233-91E9-B3BC676CC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7442" y="1453047"/>
            <a:ext cx="10782300" cy="3352800"/>
          </a:xfrm>
        </p:spPr>
        <p:txBody>
          <a:bodyPr/>
          <a:lstStyle/>
          <a:p>
            <a:r>
              <a:rPr lang="en-GB" sz="8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Phonics Screening </a:t>
            </a:r>
            <a:r>
              <a:rPr lang="en-GB" sz="8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Talk 2019 </a:t>
            </a:r>
            <a:endParaRPr lang="en-GB" sz="8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461" y="4805847"/>
            <a:ext cx="3287182" cy="193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461" y="78518"/>
            <a:ext cx="2699508" cy="239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How can you help at home?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2914"/>
            <a:ext cx="10515600" cy="5032375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If your child is struggling to decode a word, help them by encouraging them to say each sound in the word from left to right.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Blend the sounds by pointing to each letter. Next, move your finger under the </a:t>
            </a:r>
            <a:r>
              <a:rPr lang="en-GB" smtClean="0">
                <a:latin typeface="Comic Sans MS" panose="030F0702030302020204" pitchFamily="66" charset="0"/>
              </a:rPr>
              <a:t>whole word </a:t>
            </a:r>
            <a:r>
              <a:rPr lang="en-GB" dirty="0" smtClean="0">
                <a:latin typeface="Comic Sans MS" panose="030F0702030302020204" pitchFamily="66" charset="0"/>
              </a:rPr>
              <a:t>as the children blend each sound together.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Children can practise their phonics by playing games online. phonicsplay.co.uk is a great resource and the children enjoy games such as Buried Treasure and </a:t>
            </a:r>
            <a:r>
              <a:rPr lang="en-GB" dirty="0" err="1" smtClean="0">
                <a:latin typeface="Comic Sans MS" panose="030F0702030302020204" pitchFamily="66" charset="0"/>
              </a:rPr>
              <a:t>Obb</a:t>
            </a:r>
            <a:r>
              <a:rPr lang="en-GB" dirty="0" smtClean="0">
                <a:latin typeface="Comic Sans MS" panose="030F0702030302020204" pitchFamily="66" charset="0"/>
              </a:rPr>
              <a:t> and Bob. These games allow children to practise both real and nonsense words.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u="sng" dirty="0" smtClean="0">
                <a:latin typeface="Comic Sans MS" panose="030F0702030302020204" pitchFamily="66" charset="0"/>
              </a:rPr>
              <a:t>Questions?</a:t>
            </a:r>
            <a:endParaRPr lang="en-GB" sz="6000" b="1" u="sng" dirty="0">
              <a:latin typeface="Comic Sans MS" panose="030F0702030302020204" pitchFamily="66" charset="0"/>
            </a:endParaRPr>
          </a:p>
        </p:txBody>
      </p:sp>
      <p:pic>
        <p:nvPicPr>
          <p:cNvPr id="4" name="Content Placeholder 3" descr="http://www.nyworms.com/images/question%20mark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160" y="2187880"/>
            <a:ext cx="5929679" cy="355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43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313"/>
            <a:ext cx="10515600" cy="1325563"/>
          </a:xfrm>
        </p:spPr>
        <p:txBody>
          <a:bodyPr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What is phonics?</a:t>
            </a:r>
            <a:endParaRPr lang="en-GB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748" y="1312154"/>
            <a:ext cx="10852052" cy="5545846"/>
          </a:xfrm>
        </p:spPr>
        <p:txBody>
          <a:bodyPr>
            <a:normAutofit/>
          </a:bodyPr>
          <a:lstStyle/>
          <a:p>
            <a:r>
              <a:rPr lang="en-GB" altLang="en-US" dirty="0" smtClean="0">
                <a:latin typeface="Comic Sans MS" panose="030F0702030302020204" pitchFamily="66" charset="0"/>
              </a:rPr>
              <a:t>Children are taught to read by breaking down words into separate sounds or ‘phonemes’. They are then taught how to blend these sounds together to read the whole word. </a:t>
            </a:r>
          </a:p>
          <a:p>
            <a:pPr marL="0" indent="0"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At Holy Cross, we begin to teach phonics when the children start in foundation. Children will start on Read, Write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Inc</a:t>
            </a:r>
            <a:r>
              <a:rPr lang="en-GB" altLang="en-US" dirty="0" smtClean="0">
                <a:latin typeface="Comic Sans MS" panose="030F0702030302020204" pitchFamily="66" charset="0"/>
              </a:rPr>
              <a:t> Set 1 and work through to Set 3 throughout Key Stage 1.</a:t>
            </a:r>
          </a:p>
          <a:p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Children are first taught single phonemes and then begin to learn digraphs (two letters that make one sound) and </a:t>
            </a:r>
            <a:r>
              <a:rPr lang="en-GB" altLang="en-US" dirty="0" err="1" smtClean="0">
                <a:latin typeface="Comic Sans MS" panose="030F0702030302020204" pitchFamily="66" charset="0"/>
              </a:rPr>
              <a:t>trigraphs</a:t>
            </a:r>
            <a:r>
              <a:rPr lang="en-GB" altLang="en-US" dirty="0" smtClean="0">
                <a:latin typeface="Comic Sans MS" panose="030F0702030302020204" pitchFamily="66" charset="0"/>
              </a:rPr>
              <a:t> (three letters that make one sound).</a:t>
            </a:r>
            <a:endParaRPr lang="en-GB" altLang="en-US" dirty="0">
              <a:latin typeface="Comic Sans MS" panose="030F0702030302020204" pitchFamily="66" charset="0"/>
            </a:endParaRPr>
          </a:p>
          <a:p>
            <a:endParaRPr lang="en-GB" alt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1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What is the phonics screening check?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>
                <a:latin typeface="Comic Sans MS" panose="030F0702030302020204" pitchFamily="66" charset="0"/>
              </a:rPr>
              <a:t>Every Year 1 child in the country will be taking the phonics screening check in the same week in June</a:t>
            </a:r>
            <a:r>
              <a:rPr lang="en-GB" altLang="en-US" dirty="0" smtClean="0">
                <a:latin typeface="Comic Sans MS" panose="030F0702030302020204" pitchFamily="66" charset="0"/>
              </a:rPr>
              <a:t>. This year, the check will be taken the week commencing Monday </a:t>
            </a:r>
            <a:r>
              <a:rPr lang="en-GB" altLang="en-US" dirty="0" smtClean="0">
                <a:latin typeface="Comic Sans MS" panose="030F0702030302020204" pitchFamily="66" charset="0"/>
              </a:rPr>
              <a:t>10</a:t>
            </a:r>
            <a:r>
              <a:rPr lang="en-GB" altLang="en-US" baseline="30000" dirty="0" smtClean="0">
                <a:latin typeface="Comic Sans MS" panose="030F0702030302020204" pitchFamily="66" charset="0"/>
              </a:rPr>
              <a:t>th</a:t>
            </a:r>
            <a:r>
              <a:rPr lang="en-GB" altLang="en-US" dirty="0" smtClean="0"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latin typeface="Comic Sans MS" panose="030F0702030302020204" pitchFamily="66" charset="0"/>
              </a:rPr>
              <a:t>June. </a:t>
            </a:r>
          </a:p>
          <a:p>
            <a:pPr marL="0" indent="0"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>
                <a:latin typeface="Comic Sans MS" panose="030F0702030302020204" pitchFamily="66" charset="0"/>
              </a:rPr>
              <a:t>The aim of the check is to ensure that all children are able to read by the end of year two.  </a:t>
            </a:r>
            <a:endParaRPr lang="en-GB" alt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>
                <a:latin typeface="Comic Sans MS" panose="030F0702030302020204" pitchFamily="66" charset="0"/>
              </a:rPr>
              <a:t>This ‘midpoint check’ will ensure that we have a clear understanding of what the children need to learn in year 2.</a:t>
            </a:r>
            <a:r>
              <a:rPr lang="en-GB" altLang="en-US" dirty="0" smtClean="0"/>
              <a:t> </a:t>
            </a:r>
            <a:endParaRPr lang="en-GB" altLang="en-US" dirty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6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607"/>
            <a:ext cx="10515600" cy="13255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What happens during the check?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70"/>
            <a:ext cx="10778836" cy="5531139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The check is very similar to what the children already do during phonics lessons. </a:t>
            </a:r>
            <a:r>
              <a:rPr lang="en-GB" altLang="en-US" dirty="0" smtClean="0">
                <a:latin typeface="Comic Sans MS" panose="030F0702030302020204" pitchFamily="66" charset="0"/>
              </a:rPr>
              <a:t>Children will be asked to ‘sound out’ a word and blend the sounds together.eg d-o-g – dog</a:t>
            </a:r>
          </a:p>
          <a:p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The test contains 40 words and each child will sit one to one and read each word </a:t>
            </a:r>
            <a:r>
              <a:rPr lang="en-GB" altLang="en-US" dirty="0" smtClean="0">
                <a:latin typeface="Comic Sans MS" panose="030F0702030302020204" pitchFamily="66" charset="0"/>
              </a:rPr>
              <a:t>aloud.</a:t>
            </a:r>
            <a:endParaRPr lang="en-GB" altLang="en-US" dirty="0" smtClean="0">
              <a:latin typeface="Comic Sans MS" panose="030F0702030302020204" pitchFamily="66" charset="0"/>
            </a:endParaRPr>
          </a:p>
          <a:p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The check will take approximately 10 minutes per child; although all children are different and will complete the check at their own pace.</a:t>
            </a:r>
          </a:p>
          <a:p>
            <a:endParaRPr lang="en-GB" altLang="en-US" dirty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The list of the words the children read is a combination of 20 real words and 20 nonsense words.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7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Nonsense words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3358"/>
            <a:ext cx="10515600" cy="4782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nonsense words will be shown to your child with a picture of an alien. This provides the children with a context for the word which is independent from any existing vocabulary they may have. As all children will have already had a practice screening, they </a:t>
            </a:r>
            <a:r>
              <a:rPr lang="en-GB" smtClean="0">
                <a:latin typeface="Comic Sans MS" panose="030F0702030302020204" pitchFamily="66" charset="0"/>
              </a:rPr>
              <a:t>will be </a:t>
            </a:r>
            <a:r>
              <a:rPr lang="en-GB" dirty="0" smtClean="0">
                <a:latin typeface="Comic Sans MS" panose="030F0702030302020204" pitchFamily="66" charset="0"/>
              </a:rPr>
              <a:t>familiar with identifying whether the word is a real word or a nonsense word.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Nonsense words are included because they will solely check the child’s sound knowledge. The nonsense words will be new to all children so do not favour children with a good vocabulary knowledge or visual memory of words.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3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5043" t="12933" r="36198" b="17067"/>
          <a:stretch/>
        </p:blipFill>
        <p:spPr>
          <a:xfrm>
            <a:off x="3756074" y="0"/>
            <a:ext cx="5011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8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5152" t="15431" r="36412" b="11682"/>
          <a:stretch/>
        </p:blipFill>
        <p:spPr>
          <a:xfrm>
            <a:off x="3896749" y="0"/>
            <a:ext cx="4783017" cy="689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Reporting to parents or carers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By the end of the summer term, all schools must report each child’s results to their parents or carers.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We will also confirm if your child has met the standard threshold. We are only told the threshold after the screenings take place.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Children who do not achieve the expected level will retake the test when they are in Year 2.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8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How can you help at home?</a:t>
            </a:r>
            <a:endParaRPr lang="en-GB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4678"/>
            <a:ext cx="11007436" cy="5323321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Encourage your child to ‘sound out’ when reading or writing, focusing particularly on spotting more unusual sound patterns.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u="sng" dirty="0" smtClean="0">
                <a:latin typeface="Comic Sans MS" panose="030F0702030302020204" pitchFamily="66" charset="0"/>
              </a:rPr>
              <a:t>Digraph (special friends)</a:t>
            </a:r>
            <a:r>
              <a:rPr lang="en-GB" altLang="en-US" dirty="0" smtClean="0">
                <a:latin typeface="Comic Sans MS" panose="030F0702030302020204" pitchFamily="66" charset="0"/>
              </a:rPr>
              <a:t>- </a:t>
            </a:r>
            <a:r>
              <a:rPr lang="en-GB" altLang="en-US" dirty="0">
                <a:latin typeface="Comic Sans MS" panose="030F0702030302020204" pitchFamily="66" charset="0"/>
              </a:rPr>
              <a:t>2 letters making one sound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										c</a:t>
            </a:r>
            <a:r>
              <a:rPr lang="en-GB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ow </a:t>
            </a:r>
            <a:endParaRPr lang="en-GB" altLang="en-US" dirty="0">
              <a:solidFill>
                <a:srgbClr val="CC0000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u="sng" dirty="0" err="1" smtClean="0">
                <a:latin typeface="Comic Sans MS" panose="030F0702030302020204" pitchFamily="66" charset="0"/>
              </a:rPr>
              <a:t>Trigraphs</a:t>
            </a:r>
            <a:r>
              <a:rPr lang="en-GB" altLang="en-US" u="sng" dirty="0">
                <a:latin typeface="Comic Sans MS" panose="030F0702030302020204" pitchFamily="66" charset="0"/>
              </a:rPr>
              <a:t> (special friends</a:t>
            </a:r>
            <a:r>
              <a:rPr lang="en-GB" altLang="en-US" u="sng" dirty="0" smtClean="0">
                <a:latin typeface="Comic Sans MS" panose="030F0702030302020204" pitchFamily="66" charset="0"/>
              </a:rPr>
              <a:t>)</a:t>
            </a:r>
            <a:r>
              <a:rPr lang="en-GB" altLang="en-US" dirty="0" smtClean="0">
                <a:latin typeface="Comic Sans MS" panose="030F0702030302020204" pitchFamily="66" charset="0"/>
              </a:rPr>
              <a:t>- </a:t>
            </a:r>
            <a:r>
              <a:rPr lang="en-GB" altLang="en-US" dirty="0">
                <a:latin typeface="Comic Sans MS" panose="030F0702030302020204" pitchFamily="66" charset="0"/>
              </a:rPr>
              <a:t>3 letters making one sound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										n</a:t>
            </a:r>
            <a:r>
              <a:rPr lang="en-GB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igh</a:t>
            </a:r>
            <a:r>
              <a:rPr lang="en-GB" altLang="en-US" dirty="0" smtClean="0">
                <a:latin typeface="Comic Sans MS" panose="030F0702030302020204" pitchFamily="66" charset="0"/>
              </a:rPr>
              <a:t>t</a:t>
            </a: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GB" altLang="en-US" u="sng" dirty="0">
                <a:latin typeface="Comic Sans MS" panose="030F0702030302020204" pitchFamily="66" charset="0"/>
              </a:rPr>
              <a:t>Split digraphs-</a:t>
            </a:r>
            <a:r>
              <a:rPr lang="en-GB" altLang="en-US" dirty="0">
                <a:latin typeface="Comic Sans MS" panose="030F0702030302020204" pitchFamily="66" charset="0"/>
              </a:rPr>
              <a:t> 2 vowels with a consonant </a:t>
            </a:r>
            <a:r>
              <a:rPr lang="en-GB" altLang="en-US" dirty="0" smtClean="0">
                <a:latin typeface="Comic Sans MS" panose="030F0702030302020204" pitchFamily="66" charset="0"/>
              </a:rPr>
              <a:t>in between. </a:t>
            </a:r>
            <a:r>
              <a:rPr lang="en-GB" altLang="en-US" dirty="0">
                <a:latin typeface="Comic Sans MS" panose="030F0702030302020204" pitchFamily="66" charset="0"/>
              </a:rPr>
              <a:t>	</a:t>
            </a:r>
            <a:r>
              <a:rPr lang="en-GB" altLang="en-US" dirty="0" smtClean="0">
                <a:latin typeface="Comic Sans MS" panose="030F0702030302020204" pitchFamily="66" charset="0"/>
              </a:rPr>
              <a:t>										sp</a:t>
            </a:r>
            <a:r>
              <a:rPr lang="en-GB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i</a:t>
            </a:r>
            <a:r>
              <a:rPr lang="en-GB" altLang="en-US" dirty="0" smtClean="0">
                <a:latin typeface="Comic Sans MS" panose="030F0702030302020204" pitchFamily="66" charset="0"/>
              </a:rPr>
              <a:t>n</a:t>
            </a:r>
            <a:r>
              <a:rPr lang="en-GB" altLang="en-US" dirty="0" smtClean="0">
                <a:solidFill>
                  <a:srgbClr val="CC0000"/>
                </a:solidFill>
                <a:latin typeface="Comic Sans MS" panose="030F0702030302020204" pitchFamily="66" charset="0"/>
              </a:rPr>
              <a:t>e   </a:t>
            </a:r>
            <a:r>
              <a:rPr lang="en-GB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- </a:t>
            </a:r>
            <a:r>
              <a:rPr lang="en-GB" altLang="en-US" dirty="0" err="1">
                <a:solidFill>
                  <a:srgbClr val="CC0000"/>
                </a:solidFill>
                <a:latin typeface="Comic Sans MS" panose="030F0702030302020204" pitchFamily="66" charset="0"/>
              </a:rPr>
              <a:t>i_e</a:t>
            </a:r>
            <a:r>
              <a:rPr lang="en-GB" altLang="en-US" dirty="0">
                <a:solidFill>
                  <a:srgbClr val="CC0000"/>
                </a:solidFill>
                <a:latin typeface="Comic Sans MS" panose="030F0702030302020204" pitchFamily="66" charset="0"/>
              </a:rPr>
              <a:t>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20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619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Phonics Screening Talk 2019 </vt:lpstr>
      <vt:lpstr>What is phonics?</vt:lpstr>
      <vt:lpstr>What is the phonics screening check?</vt:lpstr>
      <vt:lpstr>What happens during the check?</vt:lpstr>
      <vt:lpstr>Nonsense words</vt:lpstr>
      <vt:lpstr>PowerPoint Presentation</vt:lpstr>
      <vt:lpstr>PowerPoint Presentation</vt:lpstr>
      <vt:lpstr>Reporting to parents or carers</vt:lpstr>
      <vt:lpstr>How can you help at home?</vt:lpstr>
      <vt:lpstr>How can you help at home?</vt:lpstr>
      <vt:lpstr>Questions?</vt:lpstr>
    </vt:vector>
  </TitlesOfParts>
  <Company>Holy Cross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Screening Talk</dc:title>
  <dc:creator>sheaton</dc:creator>
  <cp:lastModifiedBy>Francesca King</cp:lastModifiedBy>
  <cp:revision>14</cp:revision>
  <dcterms:created xsi:type="dcterms:W3CDTF">2017-05-06T11:44:58Z</dcterms:created>
  <dcterms:modified xsi:type="dcterms:W3CDTF">2019-04-01T16:20:13Z</dcterms:modified>
</cp:coreProperties>
</file>