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handoutMasterIdLst>
    <p:handoutMasterId r:id="rId18"/>
  </p:handoutMasterIdLst>
  <p:sldIdLst>
    <p:sldId id="256" r:id="rId2"/>
    <p:sldId id="261" r:id="rId3"/>
    <p:sldId id="262" r:id="rId4"/>
    <p:sldId id="263" r:id="rId5"/>
    <p:sldId id="266" r:id="rId6"/>
    <p:sldId id="267" r:id="rId7"/>
    <p:sldId id="269" r:id="rId8"/>
    <p:sldId id="270" r:id="rId9"/>
    <p:sldId id="271" r:id="rId10"/>
    <p:sldId id="273" r:id="rId11"/>
    <p:sldId id="275" r:id="rId12"/>
    <p:sldId id="277" r:id="rId13"/>
    <p:sldId id="278" r:id="rId14"/>
    <p:sldId id="276" r:id="rId15"/>
    <p:sldId id="264" r:id="rId1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3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F008C-5CA0-4C07-AD47-511BFE7DFBDC}" v="2" dt="2018-11-19T22:30:22.931"/>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9" d="100"/>
          <a:sy n="69" d="100"/>
        </p:scale>
        <p:origin x="488" y="44"/>
      </p:cViewPr>
      <p:guideLst/>
    </p:cSldViewPr>
  </p:slideViewPr>
  <p:notesTextViewPr>
    <p:cViewPr>
      <p:scale>
        <a:sx n="3" d="2"/>
        <a:sy n="3" d="2"/>
      </p:scale>
      <p:origin x="0" y="0"/>
    </p:cViewPr>
  </p:notesTextViewPr>
  <p:notesViewPr>
    <p:cSldViewPr snapToGrid="0" showGuides="1">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C23E10C-4735-4A0D-A76B-FFFBF4B6ED03}" type="datetimeFigureOut">
              <a:rPr lang="en-US" smtClean="0"/>
              <a:t>3/15/2019</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735CDE-2E0B-4188-96E9-ADF9ACB826A9}" type="datetimeFigureOut">
              <a:rPr lang="ru-RU" smtClean="0"/>
              <a:t>15.03.2019</a:t>
            </a:fld>
            <a:endParaRPr lang="ru-R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A1D7B6F-E65C-42E7-86A5-0A01C6C95227}" type="slidenum">
              <a:rPr lang="ru-RU" smtClean="0"/>
              <a:t>‹#›</a:t>
            </a:fld>
            <a:endParaRPr lang="ru-RU"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ru-RU"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cstate="email">
              <a:extLst>
                <a:ext uri="{28A0092B-C50C-407E-A947-70E740481C1C}">
                  <a14:useLocalDpi xmlns:a14="http://schemas.microsoft.com/office/drawing/2010/main"/>
                </a:ext>
              </a:extLst>
            </a:blip>
            <a:srcRect/>
            <a:stretch>
              <a:fillRect t="16306" r="1769"/>
            </a:stretch>
          </a:blipFill>
          <a:ln w="12700"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cstate="email">
              <a:extLst>
                <a:ext uri="{28A0092B-C50C-407E-A947-70E740481C1C}">
                  <a14:useLocalDpi xmlns:a14="http://schemas.microsoft.com/office/drawing/2010/main"/>
                </a:ext>
              </a:extLst>
            </a:blip>
            <a:srcRect/>
            <a:stretch>
              <a:fillRect l="10612" b="10062"/>
            </a:stretch>
          </a:blip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cstate="email">
              <a:extLst>
                <a:ext uri="{28A0092B-C50C-407E-A947-70E740481C1C}">
                  <a14:useLocalDpi xmlns:a14="http://schemas.microsoft.com/office/drawing/2010/main"/>
                </a:ext>
              </a:extLst>
            </a:blip>
            <a:srcRect/>
            <a:stretch>
              <a:fillRect t="6186" r="8111"/>
            </a:stretch>
          </a:blipFill>
          <a:ln w="12700"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dirty="0"/>
              <a:t>Thank You!</a:t>
            </a:r>
            <a:endParaRPr lang="ru-RU" dirty="0"/>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ru-RU"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ru-RU"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dirty="0"/>
              <a:t>1</a:t>
            </a:r>
            <a:endParaRPr lang="ru-RU" dirty="0"/>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dirty="0"/>
              <a:t>3</a:t>
            </a:r>
            <a:endParaRPr lang="ru-RU" dirty="0"/>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dirty="0"/>
              <a:t>How to use this template</a:t>
            </a:r>
            <a:endParaRPr lang="ru-RU" dirty="0"/>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dirty="0"/>
              <a:t>Text Layout 1</a:t>
            </a:r>
            <a:endParaRPr lang="ru-RU" dirty="0"/>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ru-RU"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ru-RU"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ru-RU"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dirty="0"/>
              <a:t>Text Layout 2</a:t>
            </a:r>
            <a:endParaRPr lang="ru-RU" dirty="0"/>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ru-RU"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ru-RU"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dirty="0"/>
              <a:t>Comparison</a:t>
            </a:r>
            <a:endParaRPr lang="ru-RU" dirty="0"/>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5240"/>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Chart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a:t>Click icon to add chart</a:t>
            </a:r>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Table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a:t>Click icon to add table</a:t>
            </a:r>
            <a:endParaRPr lang="ru-RU"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6336"/>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ru-RU"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dirty="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dirty="0"/>
              <a:t>Big Picture</a:t>
            </a:r>
            <a:endParaRPr lang="ru-RU" dirty="0"/>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dirty="0"/>
              <a:t>CLICK TO EDIT MASTER TITLE STYLE</a:t>
            </a:r>
            <a:endParaRPr lang="ru-RU" dirty="0"/>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a:t>Click icon to add media</a:t>
            </a:r>
            <a:endParaRPr lang="ru-RU"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cstate="email">
              <a:extLst>
                <a:ext uri="{28A0092B-C50C-407E-A947-70E740481C1C}">
                  <a14:useLocalDpi xmlns:a14="http://schemas.microsoft.com/office/drawing/2010/main"/>
                </a:ext>
              </a:extLst>
            </a:blip>
            <a:srcRect/>
            <a:stretch>
              <a:fillRect t="23847" r="3068"/>
            </a:stretch>
          </a:blipFill>
          <a:ln w="12713" cap="flat">
            <a:noFill/>
            <a:prstDash val="solid"/>
            <a:miter/>
          </a:ln>
        </p:spPr>
        <p:txBody>
          <a:bodyPr rtlCol="0" anchor="ctr"/>
          <a:lstStyle/>
          <a:p>
            <a:r>
              <a:rPr lang="en-US" dirty="0"/>
              <a:t> </a:t>
            </a:r>
            <a:endParaRPr lang="ru-RU" dirty="0"/>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cstate="email">
              <a:extLst>
                <a:ext uri="{28A0092B-C50C-407E-A947-70E740481C1C}">
                  <a14:useLocalDpi xmlns:a14="http://schemas.microsoft.com/office/drawing/2010/main"/>
                </a:ext>
              </a:extLst>
            </a:blip>
            <a:srcRect/>
            <a:stretch>
              <a:fillRect l="10185" b="6375"/>
            </a:stretch>
          </a:blipFill>
          <a:ln w="12713" cap="flat">
            <a:noFill/>
            <a:prstDash val="solid"/>
            <a:miter/>
          </a:ln>
        </p:spPr>
        <p:txBody>
          <a:bodyPr rtlCol="0" anchor="ctr"/>
          <a:lstStyle/>
          <a:p>
            <a:endParaRPr lang="ru-RU"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ru-RU"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lnSpcReduction="10000"/>
          </a:bodyPr>
          <a:lstStyle/>
          <a:p>
            <a:r>
              <a:rPr lang="en-US" dirty="0"/>
              <a:t>May</a:t>
            </a:r>
          </a:p>
          <a:p>
            <a:r>
              <a:rPr lang="en-US" dirty="0"/>
              <a:t>2019</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KS1 SATs</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957536" y="5137257"/>
            <a:ext cx="4311920" cy="858767"/>
          </a:xfrm>
        </p:spPr>
        <p:txBody>
          <a:bodyPr>
            <a:normAutofit/>
          </a:bodyPr>
          <a:lstStyle/>
          <a:p>
            <a:pPr algn="ctr"/>
            <a:r>
              <a:rPr lang="en-US" sz="2400" dirty="0" smtClean="0">
                <a:latin typeface="+mj-lt"/>
              </a:rPr>
              <a:t>Holy Cross Catholic primary School</a:t>
            </a:r>
            <a:endParaRPr lang="ru-RU" sz="2400" dirty="0">
              <a:latin typeface="+mj-lt"/>
            </a:endParaRPr>
          </a:p>
        </p:txBody>
      </p:sp>
      <p:sp>
        <p:nvSpPr>
          <p:cNvPr id="6" name="TextBox 5">
            <a:extLst>
              <a:ext uri="{FF2B5EF4-FFF2-40B4-BE49-F238E27FC236}">
                <a16:creationId xmlns:a16="http://schemas.microsoft.com/office/drawing/2014/main" id="{CF16889E-B4C0-4CA0-90CF-65D0930D17A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B196F93-9727-42E9-9033-39F44E0C77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2" name="Rectangle 11">
            <a:extLst>
              <a:ext uri="{FF2B5EF4-FFF2-40B4-BE49-F238E27FC236}">
                <a16:creationId xmlns:a16="http://schemas.microsoft.com/office/drawing/2014/main" id="{F1CFA57E-FEFA-4CD4-BD47-9561D78AD7B3}"/>
              </a:ext>
            </a:extLst>
          </p:cNvPr>
          <p:cNvSpPr/>
          <p:nvPr/>
        </p:nvSpPr>
        <p:spPr>
          <a:xfrm rot="20934032">
            <a:off x="195411" y="1679058"/>
            <a:ext cx="4475905" cy="630942"/>
          </a:xfrm>
          <a:prstGeom prst="rect">
            <a:avLst/>
          </a:prstGeom>
        </p:spPr>
        <p:txBody>
          <a:bodyPr wrap="none">
            <a:spAutoFit/>
          </a:bodyPr>
          <a:lstStyle/>
          <a:p>
            <a:r>
              <a:rPr lang="en-US" sz="3500" dirty="0">
                <a:solidFill>
                  <a:schemeClr val="bg1"/>
                </a:solidFill>
                <a:latin typeface="Arial" panose="020B0604020202020204" pitchFamily="34" charset="0"/>
                <a:cs typeface="Arial" panose="020B0604020202020204" pitchFamily="34" charset="0"/>
              </a:rPr>
              <a:t>Things we will cover:-</a:t>
            </a:r>
            <a:endParaRPr lang="ru-RU" sz="3500" dirty="0">
              <a:solidFill>
                <a:schemeClr val="bg1"/>
              </a:solidFill>
              <a:latin typeface="Arial" panose="020B0604020202020204" pitchFamily="34" charset="0"/>
              <a:cs typeface="Arial" panose="020B0604020202020204" pitchFamily="34" charset="0"/>
            </a:endParaRPr>
          </a:p>
        </p:txBody>
      </p:sp>
      <p:sp>
        <p:nvSpPr>
          <p:cNvPr id="13" name="Text Placeholder 5">
            <a:extLst>
              <a:ext uri="{FF2B5EF4-FFF2-40B4-BE49-F238E27FC236}">
                <a16:creationId xmlns:a16="http://schemas.microsoft.com/office/drawing/2014/main" id="{7AA12B83-F5BC-4F86-AD3B-B1F7E4903C19}"/>
              </a:ext>
            </a:extLst>
          </p:cNvPr>
          <p:cNvSpPr txBox="1">
            <a:spLocks/>
          </p:cNvSpPr>
          <p:nvPr/>
        </p:nvSpPr>
        <p:spPr>
          <a:xfrm rot="20996082">
            <a:off x="311815" y="2064669"/>
            <a:ext cx="6305178" cy="389712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500" b="1" dirty="0">
                <a:latin typeface="Arial" panose="020B0604020202020204" pitchFamily="34" charset="0"/>
                <a:cs typeface="Arial" panose="020B0604020202020204" pitchFamily="34" charset="0"/>
              </a:rPr>
              <a:t>What are SATs in Key Stage 1?</a:t>
            </a:r>
          </a:p>
          <a:p>
            <a:pPr>
              <a:lnSpc>
                <a:spcPct val="100000"/>
              </a:lnSpc>
            </a:pPr>
            <a:endParaRPr lang="en-US" sz="800" b="1" dirty="0">
              <a:latin typeface="Arial" panose="020B0604020202020204" pitchFamily="34" charset="0"/>
              <a:cs typeface="Arial" panose="020B0604020202020204" pitchFamily="34" charset="0"/>
            </a:endParaRPr>
          </a:p>
          <a:p>
            <a:pPr>
              <a:lnSpc>
                <a:spcPct val="100000"/>
              </a:lnSpc>
            </a:pPr>
            <a:r>
              <a:rPr lang="en-US" sz="2500" b="1" dirty="0">
                <a:latin typeface="Arial" panose="020B0604020202020204" pitchFamily="34" charset="0"/>
                <a:cs typeface="Arial" panose="020B0604020202020204" pitchFamily="34" charset="0"/>
              </a:rPr>
              <a:t>What do the SATs tests look like?</a:t>
            </a:r>
          </a:p>
          <a:p>
            <a:pPr>
              <a:lnSpc>
                <a:spcPct val="100000"/>
              </a:lnSpc>
            </a:pPr>
            <a:endParaRPr lang="en-US" sz="800" b="1" dirty="0">
              <a:latin typeface="Arial" panose="020B0604020202020204" pitchFamily="34" charset="0"/>
              <a:cs typeface="Arial" panose="020B0604020202020204" pitchFamily="34" charset="0"/>
            </a:endParaRPr>
          </a:p>
          <a:p>
            <a:pPr>
              <a:lnSpc>
                <a:spcPct val="100000"/>
              </a:lnSpc>
            </a:pPr>
            <a:r>
              <a:rPr lang="en-US" sz="2500" b="1" dirty="0">
                <a:latin typeface="Arial" panose="020B0604020202020204" pitchFamily="34" charset="0"/>
                <a:cs typeface="Arial" panose="020B0604020202020204" pitchFamily="34" charset="0"/>
              </a:rPr>
              <a:t>How do teachers assess/results</a:t>
            </a:r>
            <a:r>
              <a:rPr lang="en-US" sz="2500" b="1" dirty="0" smtClean="0">
                <a:latin typeface="Arial" panose="020B0604020202020204" pitchFamily="34" charset="0"/>
                <a:cs typeface="Arial" panose="020B0604020202020204" pitchFamily="34" charset="0"/>
              </a:rPr>
              <a:t>?</a:t>
            </a:r>
            <a:endParaRPr lang="en-US" sz="2500" b="1" dirty="0">
              <a:latin typeface="Arial" panose="020B0604020202020204" pitchFamily="34" charset="0"/>
              <a:cs typeface="Arial" panose="020B0604020202020204" pitchFamily="34" charset="0"/>
            </a:endParaRPr>
          </a:p>
          <a:p>
            <a:pPr>
              <a:lnSpc>
                <a:spcPct val="100000"/>
              </a:lnSpc>
            </a:pPr>
            <a:endParaRPr lang="en-US" sz="800" b="1" dirty="0">
              <a:latin typeface="Arial" panose="020B0604020202020204" pitchFamily="34" charset="0"/>
              <a:cs typeface="Arial" panose="020B0604020202020204" pitchFamily="34" charset="0"/>
            </a:endParaRPr>
          </a:p>
          <a:p>
            <a:pPr>
              <a:lnSpc>
                <a:spcPct val="100000"/>
              </a:lnSpc>
            </a:pPr>
            <a:r>
              <a:rPr lang="en-US" sz="2500" b="1" dirty="0">
                <a:latin typeface="Arial" panose="020B0604020202020204" pitchFamily="34" charset="0"/>
                <a:cs typeface="Arial" panose="020B0604020202020204" pitchFamily="34" charset="0"/>
              </a:rPr>
              <a:t>Age related </a:t>
            </a:r>
            <a:r>
              <a:rPr lang="en-US" sz="2500" b="1" dirty="0" smtClean="0">
                <a:latin typeface="Arial" panose="020B0604020202020204" pitchFamily="34" charset="0"/>
                <a:cs typeface="Arial" panose="020B0604020202020204" pitchFamily="34" charset="0"/>
              </a:rPr>
              <a:t>expectations</a:t>
            </a:r>
          </a:p>
          <a:p>
            <a:pPr>
              <a:lnSpc>
                <a:spcPct val="100000"/>
              </a:lnSpc>
            </a:pPr>
            <a:endParaRPr lang="en-US" sz="800" b="1" dirty="0" smtClean="0">
              <a:latin typeface="Arial" panose="020B0604020202020204" pitchFamily="34" charset="0"/>
              <a:cs typeface="Arial" panose="020B0604020202020204" pitchFamily="34" charset="0"/>
            </a:endParaRPr>
          </a:p>
          <a:p>
            <a:pPr>
              <a:lnSpc>
                <a:spcPct val="100000"/>
              </a:lnSpc>
            </a:pPr>
            <a:r>
              <a:rPr lang="en-US" sz="2500" b="1" dirty="0" smtClean="0">
                <a:latin typeface="Arial" panose="020B0604020202020204" pitchFamily="34" charset="0"/>
                <a:cs typeface="Arial" panose="020B0604020202020204" pitchFamily="34" charset="0"/>
              </a:rPr>
              <a:t>How do we support your children at school</a:t>
            </a:r>
            <a:endParaRPr lang="en-US" sz="2500" b="1" dirty="0">
              <a:latin typeface="Arial" panose="020B0604020202020204" pitchFamily="34" charset="0"/>
              <a:cs typeface="Arial" panose="020B0604020202020204" pitchFamily="34" charset="0"/>
            </a:endParaRPr>
          </a:p>
          <a:p>
            <a:pPr>
              <a:lnSpc>
                <a:spcPct val="100000"/>
              </a:lnSpc>
            </a:pPr>
            <a:endParaRPr lang="en-US" sz="800" b="1" dirty="0">
              <a:latin typeface="Arial" panose="020B0604020202020204" pitchFamily="34" charset="0"/>
              <a:cs typeface="Arial" panose="020B0604020202020204" pitchFamily="34" charset="0"/>
            </a:endParaRPr>
          </a:p>
          <a:p>
            <a:pPr>
              <a:lnSpc>
                <a:spcPct val="100000"/>
              </a:lnSpc>
            </a:pPr>
            <a:r>
              <a:rPr lang="en-US" sz="2500" b="1" dirty="0">
                <a:latin typeface="Arial" panose="020B0604020202020204" pitchFamily="34" charset="0"/>
                <a:cs typeface="Arial" panose="020B0604020202020204" pitchFamily="34" charset="0"/>
              </a:rPr>
              <a:t>What can you do to help?</a:t>
            </a:r>
          </a:p>
          <a:p>
            <a:endParaRPr lang="en-US" dirty="0"/>
          </a:p>
          <a:p>
            <a:endParaRPr lang="ru-RU" dirty="0"/>
          </a:p>
        </p:txBody>
      </p:sp>
      <p:pic>
        <p:nvPicPr>
          <p:cNvPr id="5" name="Picture 4">
            <a:extLst>
              <a:ext uri="{FF2B5EF4-FFF2-40B4-BE49-F238E27FC236}">
                <a16:creationId xmlns:a16="http://schemas.microsoft.com/office/drawing/2014/main" id="{E1D285AA-662F-4515-B0FF-284D0260A58D}"/>
              </a:ext>
            </a:extLst>
          </p:cNvPr>
          <p:cNvPicPr>
            <a:picLocks noChangeAspect="1"/>
          </p:cNvPicPr>
          <p:nvPr/>
        </p:nvPicPr>
        <p:blipFill>
          <a:blip r:embed="rId3"/>
          <a:stretch>
            <a:fillRect/>
          </a:stretch>
        </p:blipFill>
        <p:spPr>
          <a:xfrm>
            <a:off x="9610480" y="6585523"/>
            <a:ext cx="2688569" cy="298730"/>
          </a:xfrm>
          <a:prstGeom prst="rect">
            <a:avLst/>
          </a:prstGeom>
        </p:spPr>
      </p:pic>
      <p:pic>
        <p:nvPicPr>
          <p:cNvPr id="4" name="Picture 3"/>
          <p:cNvPicPr>
            <a:picLocks noChangeAspect="1"/>
          </p:cNvPicPr>
          <p:nvPr/>
        </p:nvPicPr>
        <p:blipFill>
          <a:blip r:embed="rId4"/>
          <a:stretch>
            <a:fillRect/>
          </a:stretch>
        </p:blipFill>
        <p:spPr>
          <a:xfrm rot="655189">
            <a:off x="10974395" y="763022"/>
            <a:ext cx="1132237" cy="1009501"/>
          </a:xfrm>
          <a:prstGeom prst="rect">
            <a:avLst/>
          </a:prstGeo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500"/>
                                        <p:tgtEl>
                                          <p:spTgt spid="1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fade">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fade">
                                      <p:cBhvr>
                                        <p:cTn id="31" dur="500"/>
                                        <p:tgtEl>
                                          <p:spTgt spid="1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xEl>
                                              <p:pRg st="10" end="10"/>
                                            </p:txEl>
                                          </p:spTgt>
                                        </p:tgtEl>
                                        <p:attrNameLst>
                                          <p:attrName>style.visibility</p:attrName>
                                        </p:attrNameLst>
                                      </p:cBhvr>
                                      <p:to>
                                        <p:strVal val="visible"/>
                                      </p:to>
                                    </p:set>
                                    <p:animEffect transition="in" filter="fade">
                                      <p:cBhvr>
                                        <p:cTn id="36"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97169" y="1213762"/>
            <a:ext cx="5126743" cy="734415"/>
          </a:xfrm>
        </p:spPr>
        <p:txBody>
          <a:bodyPr>
            <a:normAutofit fontScale="90000"/>
          </a:bodyPr>
          <a:lstStyle/>
          <a:p>
            <a:r>
              <a:rPr lang="en-US" dirty="0"/>
              <a:t>Teacher Assessment/results</a:t>
            </a:r>
            <a:endParaRPr lang="ru-RU" dirty="0"/>
          </a:p>
        </p:txBody>
      </p:sp>
      <p:sp>
        <p:nvSpPr>
          <p:cNvPr id="7" name="Rectangle 6">
            <a:extLst>
              <a:ext uri="{FF2B5EF4-FFF2-40B4-BE49-F238E27FC236}">
                <a16:creationId xmlns:a16="http://schemas.microsoft.com/office/drawing/2014/main" id="{74A76F8D-C444-44DE-BE66-57D4F4CE5184}"/>
              </a:ext>
            </a:extLst>
          </p:cNvPr>
          <p:cNvSpPr/>
          <p:nvPr/>
        </p:nvSpPr>
        <p:spPr>
          <a:xfrm>
            <a:off x="72827" y="2117681"/>
            <a:ext cx="6187858" cy="4524315"/>
          </a:xfrm>
          <a:prstGeom prst="rect">
            <a:avLst/>
          </a:prstGeom>
        </p:spPr>
        <p:txBody>
          <a:bodyPr wrap="square">
            <a:spAutoFit/>
          </a:bodyPr>
          <a:lstStyle/>
          <a:p>
            <a:r>
              <a:rPr lang="en-US" sz="2400" dirty="0">
                <a:solidFill>
                  <a:schemeClr val="accent1"/>
                </a:solidFill>
                <a:latin typeface="Arial" panose="020B0604020202020204" pitchFamily="34" charset="0"/>
                <a:cs typeface="Arial" panose="020B0604020202020204" pitchFamily="34" charset="0"/>
              </a:rPr>
              <a:t>KS1 SATs tests are one part of evidence towards the whole teacher assessment.</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They are marked in school, and an overall grading based on the whole year’s work </a:t>
            </a:r>
          </a:p>
          <a:p>
            <a:r>
              <a:rPr lang="en-US" sz="2400" dirty="0">
                <a:solidFill>
                  <a:schemeClr val="accent1"/>
                </a:solidFill>
                <a:latin typeface="Arial" panose="020B0604020202020204" pitchFamily="34" charset="0"/>
                <a:cs typeface="Arial" panose="020B0604020202020204" pitchFamily="34" charset="0"/>
              </a:rPr>
              <a:t>will be made.</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 results of the SATs tests are </a:t>
            </a:r>
          </a:p>
          <a:p>
            <a:r>
              <a:rPr lang="en-US" sz="2400" dirty="0">
                <a:solidFill>
                  <a:schemeClr val="accent1"/>
                </a:solidFill>
                <a:latin typeface="Arial" panose="020B0604020202020204" pitchFamily="34" charset="0"/>
                <a:cs typeface="Arial" panose="020B0604020202020204" pitchFamily="34" charset="0"/>
              </a:rPr>
              <a:t>reported to the Local Authority.</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Moderation often takes place to ensure consistency across schools.</a:t>
            </a:r>
          </a:p>
        </p:txBody>
      </p:sp>
      <p:pic>
        <p:nvPicPr>
          <p:cNvPr id="8" name="Picture Placeholder 7"/>
          <p:cNvPicPr>
            <a:picLocks noGrp="1" noChangeAspect="1"/>
          </p:cNvPicPr>
          <p:nvPr>
            <p:ph type="pic" sz="quarter" idx="14"/>
          </p:nvPr>
        </p:nvPicPr>
        <p:blipFill>
          <a:blip r:embed="rId2"/>
          <a:srcRect l="12504" r="12504"/>
          <a:stretch>
            <a:fillRect/>
          </a:stretch>
        </p:blipFill>
        <p:spPr>
          <a:xfrm rot="720000">
            <a:off x="6653213" y="495661"/>
            <a:ext cx="4118005" cy="4848451"/>
          </a:xfrm>
          <a:prstGeom prst="rect">
            <a:avLst/>
          </a:prstGeom>
        </p:spPr>
      </p:pic>
    </p:spTree>
    <p:extLst>
      <p:ext uri="{BB962C8B-B14F-4D97-AF65-F5344CB8AC3E}">
        <p14:creationId xmlns:p14="http://schemas.microsoft.com/office/powerpoint/2010/main" val="506921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Age Related Expectations</a:t>
            </a:r>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80920" y="2200489"/>
            <a:ext cx="12518379" cy="2677656"/>
          </a:xfrm>
          <a:prstGeom prst="rect">
            <a:avLst/>
          </a:prstGeom>
        </p:spPr>
        <p:txBody>
          <a:bodyPr wrap="square">
            <a:spAutoFit/>
          </a:bodyPr>
          <a:lstStyle/>
          <a:p>
            <a:pPr algn="ctr"/>
            <a:r>
              <a:rPr lang="en-US" sz="2400" u="sng" dirty="0">
                <a:solidFill>
                  <a:srgbClr val="C00000"/>
                </a:solidFill>
                <a:latin typeface="Arial" panose="020B0604020202020204" pitchFamily="34" charset="0"/>
                <a:cs typeface="Arial" panose="020B0604020202020204" pitchFamily="34" charset="0"/>
              </a:rPr>
              <a:t>Working P</a:t>
            </a:r>
            <a:r>
              <a:rPr lang="en-US" sz="2400" u="sng" dirty="0" smtClean="0">
                <a:solidFill>
                  <a:srgbClr val="C00000"/>
                </a:solidFill>
                <a:latin typeface="Arial" panose="020B0604020202020204" pitchFamily="34" charset="0"/>
                <a:cs typeface="Arial" panose="020B0604020202020204" pitchFamily="34" charset="0"/>
              </a:rPr>
              <a:t>re Key Stage</a:t>
            </a:r>
          </a:p>
          <a:p>
            <a:pPr algn="ctr"/>
            <a:endParaRPr lang="en-US" sz="2400" dirty="0">
              <a:solidFill>
                <a:srgbClr val="000000"/>
              </a:solidFill>
              <a:latin typeface="Arial" panose="020B0604020202020204" pitchFamily="34" charset="0"/>
              <a:cs typeface="Arial" panose="020B0604020202020204" pitchFamily="34" charset="0"/>
            </a:endParaRPr>
          </a:p>
          <a:p>
            <a:pPr algn="ctr"/>
            <a:r>
              <a:rPr lang="en-US" sz="2400" u="sng" dirty="0">
                <a:solidFill>
                  <a:schemeClr val="accent6"/>
                </a:solidFill>
                <a:latin typeface="Arial" panose="020B0604020202020204" pitchFamily="34" charset="0"/>
                <a:cs typeface="Arial" panose="020B0604020202020204" pitchFamily="34" charset="0"/>
              </a:rPr>
              <a:t>Working towards the expected </a:t>
            </a:r>
            <a:r>
              <a:rPr lang="en-US" sz="2400" u="sng" dirty="0" smtClean="0">
                <a:solidFill>
                  <a:schemeClr val="accent6"/>
                </a:solidFill>
                <a:latin typeface="Arial" panose="020B0604020202020204" pitchFamily="34" charset="0"/>
                <a:cs typeface="Arial" panose="020B0604020202020204" pitchFamily="34" charset="0"/>
              </a:rPr>
              <a:t>standard</a:t>
            </a:r>
          </a:p>
          <a:p>
            <a:pPr algn="ctr"/>
            <a:endParaRPr lang="en-US" sz="2400" dirty="0">
              <a:solidFill>
                <a:srgbClr val="00B0F0"/>
              </a:solidFill>
              <a:latin typeface="Arial" panose="020B0604020202020204" pitchFamily="34" charset="0"/>
              <a:cs typeface="Arial" panose="020B0604020202020204" pitchFamily="34" charset="0"/>
            </a:endParaRPr>
          </a:p>
          <a:p>
            <a:pPr algn="ctr"/>
            <a:r>
              <a:rPr lang="en-US" sz="2400" u="sng" dirty="0">
                <a:solidFill>
                  <a:srgbClr val="7030A0"/>
                </a:solidFill>
                <a:latin typeface="Arial" panose="020B0604020202020204" pitchFamily="34" charset="0"/>
                <a:cs typeface="Arial" panose="020B0604020202020204" pitchFamily="34" charset="0"/>
              </a:rPr>
              <a:t>Working at the expected </a:t>
            </a:r>
            <a:r>
              <a:rPr lang="en-US" sz="2400" u="sng" dirty="0" smtClean="0">
                <a:solidFill>
                  <a:srgbClr val="7030A0"/>
                </a:solidFill>
                <a:latin typeface="Arial" panose="020B0604020202020204" pitchFamily="34" charset="0"/>
                <a:cs typeface="Arial" panose="020B0604020202020204" pitchFamily="34" charset="0"/>
              </a:rPr>
              <a:t>standard</a:t>
            </a:r>
          </a:p>
          <a:p>
            <a:endParaRPr lang="en-US" sz="2400" dirty="0">
              <a:solidFill>
                <a:srgbClr val="000000"/>
              </a:solidFill>
              <a:latin typeface="Arial" panose="020B0604020202020204" pitchFamily="34" charset="0"/>
              <a:cs typeface="Arial" panose="020B0604020202020204" pitchFamily="34" charset="0"/>
            </a:endParaRPr>
          </a:p>
          <a:p>
            <a:pPr algn="ctr"/>
            <a:r>
              <a:rPr lang="en-US" sz="2400" u="sng" dirty="0">
                <a:solidFill>
                  <a:srgbClr val="AF3790"/>
                </a:solidFill>
                <a:latin typeface="Arial" panose="020B0604020202020204" pitchFamily="34" charset="0"/>
                <a:cs typeface="Arial" panose="020B0604020202020204" pitchFamily="34" charset="0"/>
              </a:rPr>
              <a:t>Working at greater </a:t>
            </a:r>
            <a:r>
              <a:rPr lang="en-US" sz="2400" u="sng" dirty="0" smtClean="0">
                <a:solidFill>
                  <a:srgbClr val="AF3790"/>
                </a:solidFill>
                <a:latin typeface="Arial" panose="020B0604020202020204" pitchFamily="34" charset="0"/>
                <a:cs typeface="Arial" panose="020B0604020202020204" pitchFamily="34" charset="0"/>
              </a:rPr>
              <a:t>depth</a:t>
            </a:r>
            <a:endParaRPr lang="en-US" sz="2400" dirty="0">
              <a:solidFill>
                <a:srgbClr val="00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4D5FA06-0210-4300-9C13-1CD0D5AC811E}"/>
              </a:ext>
            </a:extLst>
          </p:cNvPr>
          <p:cNvPicPr>
            <a:picLocks noChangeAspect="1"/>
          </p:cNvPicPr>
          <p:nvPr/>
        </p:nvPicPr>
        <p:blipFill>
          <a:blip r:embed="rId2"/>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2720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Key Dates</a:t>
            </a:r>
            <a:endParaRPr lang="en-GB" dirty="0"/>
          </a:p>
        </p:txBody>
      </p:sp>
      <p:sp>
        <p:nvSpPr>
          <p:cNvPr id="6" name="Table Placeholder 5"/>
          <p:cNvSpPr>
            <a:spLocks noGrp="1"/>
          </p:cNvSpPr>
          <p:nvPr>
            <p:ph type="tbl" sz="quarter" idx="13"/>
          </p:nvPr>
        </p:nvSpPr>
        <p:spPr>
          <a:xfrm>
            <a:off x="5016500" y="1147763"/>
            <a:ext cx="6121400" cy="4090987"/>
          </a:xfrm>
        </p:spPr>
      </p:sp>
      <p:sp>
        <p:nvSpPr>
          <p:cNvPr id="7" name="TextBox 6"/>
          <p:cNvSpPr txBox="1"/>
          <p:nvPr/>
        </p:nvSpPr>
        <p:spPr>
          <a:xfrm>
            <a:off x="5016863" y="481285"/>
            <a:ext cx="6121400" cy="5632311"/>
          </a:xfrm>
          <a:prstGeom prst="rect">
            <a:avLst/>
          </a:prstGeom>
          <a:noFill/>
        </p:spPr>
        <p:txBody>
          <a:bodyPr wrap="square" rtlCol="0">
            <a:spAutoFit/>
          </a:bodyPr>
          <a:lstStyle/>
          <a:p>
            <a:r>
              <a:rPr lang="en-GB" sz="2400" b="1" dirty="0" smtClean="0">
                <a:latin typeface="+mj-lt"/>
              </a:rPr>
              <a:t>March</a:t>
            </a:r>
          </a:p>
          <a:p>
            <a:r>
              <a:rPr lang="en-GB" sz="2400" dirty="0" smtClean="0">
                <a:latin typeface="+mj-lt"/>
              </a:rPr>
              <a:t>Current attainment, prediction for end of Key Stage attainment and </a:t>
            </a:r>
            <a:r>
              <a:rPr lang="en-GB" sz="2400" dirty="0">
                <a:latin typeface="+mj-lt"/>
              </a:rPr>
              <a:t>next steps.</a:t>
            </a:r>
          </a:p>
          <a:p>
            <a:endParaRPr lang="en-GB" sz="2400" b="1" dirty="0">
              <a:latin typeface="+mj-lt"/>
            </a:endParaRPr>
          </a:p>
          <a:p>
            <a:r>
              <a:rPr lang="en-GB" sz="2400" b="1" dirty="0" smtClean="0">
                <a:latin typeface="+mj-lt"/>
              </a:rPr>
              <a:t>May</a:t>
            </a:r>
          </a:p>
          <a:p>
            <a:r>
              <a:rPr lang="en-GB" sz="2400" dirty="0" smtClean="0">
                <a:latin typeface="+mj-lt"/>
              </a:rPr>
              <a:t>Tests are administered </a:t>
            </a:r>
          </a:p>
          <a:p>
            <a:endParaRPr lang="en-GB" sz="2400" dirty="0">
              <a:latin typeface="+mj-lt"/>
            </a:endParaRPr>
          </a:p>
          <a:p>
            <a:r>
              <a:rPr lang="en-GB" sz="2400" b="1" dirty="0" smtClean="0">
                <a:latin typeface="+mj-lt"/>
              </a:rPr>
              <a:t>27th </a:t>
            </a:r>
            <a:r>
              <a:rPr lang="en-GB" sz="2400" b="1" dirty="0">
                <a:latin typeface="+mj-lt"/>
              </a:rPr>
              <a:t>June </a:t>
            </a:r>
          </a:p>
          <a:p>
            <a:r>
              <a:rPr lang="en-GB" sz="2400" dirty="0" smtClean="0">
                <a:latin typeface="+mj-lt"/>
              </a:rPr>
              <a:t>School to </a:t>
            </a:r>
            <a:r>
              <a:rPr lang="en-GB" sz="2400" dirty="0">
                <a:latin typeface="+mj-lt"/>
              </a:rPr>
              <a:t>submit </a:t>
            </a:r>
            <a:r>
              <a:rPr lang="en-GB" sz="2400" dirty="0" smtClean="0">
                <a:latin typeface="+mj-lt"/>
              </a:rPr>
              <a:t>KS1 </a:t>
            </a:r>
            <a:r>
              <a:rPr lang="en-GB" sz="2400" dirty="0">
                <a:latin typeface="+mj-lt"/>
              </a:rPr>
              <a:t>TA data to </a:t>
            </a:r>
            <a:r>
              <a:rPr lang="en-GB" sz="2400" dirty="0" smtClean="0">
                <a:latin typeface="+mj-lt"/>
              </a:rPr>
              <a:t>Local Authorities</a:t>
            </a:r>
          </a:p>
          <a:p>
            <a:endParaRPr lang="en-GB" sz="2400" dirty="0">
              <a:latin typeface="+mj-lt"/>
            </a:endParaRPr>
          </a:p>
          <a:p>
            <a:r>
              <a:rPr lang="en-GB" sz="2400" b="1" dirty="0" smtClean="0">
                <a:latin typeface="+mj-lt"/>
              </a:rPr>
              <a:t>July</a:t>
            </a:r>
          </a:p>
          <a:p>
            <a:r>
              <a:rPr lang="en-GB" sz="2400" dirty="0" smtClean="0">
                <a:latin typeface="+mj-lt"/>
              </a:rPr>
              <a:t>Pupil Reports  - Parents receive test and teacher assessment data about their child and the cohort.  </a:t>
            </a:r>
            <a:endParaRPr lang="en-GB" sz="2400" dirty="0">
              <a:latin typeface="+mj-lt"/>
            </a:endParaRPr>
          </a:p>
        </p:txBody>
      </p:sp>
    </p:spTree>
    <p:extLst>
      <p:ext uri="{BB962C8B-B14F-4D97-AF65-F5344CB8AC3E}">
        <p14:creationId xmlns:p14="http://schemas.microsoft.com/office/powerpoint/2010/main" val="930201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765" y="280940"/>
            <a:ext cx="3968496" cy="832104"/>
          </a:xfrm>
        </p:spPr>
        <p:txBody>
          <a:bodyPr>
            <a:normAutofit/>
          </a:bodyPr>
          <a:lstStyle/>
          <a:p>
            <a:pPr algn="ctr"/>
            <a:r>
              <a:rPr lang="en-GB" sz="3200" dirty="0" smtClean="0">
                <a:latin typeface="+mj-lt"/>
              </a:rPr>
              <a:t>How do we help…</a:t>
            </a:r>
            <a:endParaRPr lang="en-GB" sz="3200" dirty="0">
              <a:latin typeface="+mj-lt"/>
            </a:endParaRPr>
          </a:p>
        </p:txBody>
      </p:sp>
      <p:sp>
        <p:nvSpPr>
          <p:cNvPr id="7" name="TextBox 6"/>
          <p:cNvSpPr txBox="1"/>
          <p:nvPr/>
        </p:nvSpPr>
        <p:spPr>
          <a:xfrm>
            <a:off x="1528764" y="1676501"/>
            <a:ext cx="10515599" cy="2923877"/>
          </a:xfrm>
          <a:prstGeom prst="rect">
            <a:avLst/>
          </a:prstGeom>
          <a:noFill/>
        </p:spPr>
        <p:txBody>
          <a:bodyPr wrap="square" rtlCol="0">
            <a:spAutoFit/>
          </a:bodyPr>
          <a:lstStyle/>
          <a:p>
            <a:pPr marL="285750" indent="-285750">
              <a:buFont typeface="Arial" panose="020B0604020202020204" pitchFamily="34" charset="0"/>
              <a:buChar char="•"/>
            </a:pPr>
            <a:r>
              <a:rPr lang="en-GB" sz="3600" dirty="0" smtClean="0"/>
              <a:t>Teach what your child needs to make progress</a:t>
            </a:r>
          </a:p>
          <a:p>
            <a:endParaRPr lang="en-GB" sz="3600" dirty="0" smtClean="0"/>
          </a:p>
          <a:p>
            <a:pPr marL="285750" indent="-285750">
              <a:buFont typeface="Arial" panose="020B0604020202020204" pitchFamily="34" charset="0"/>
              <a:buChar char="•"/>
            </a:pPr>
            <a:r>
              <a:rPr lang="en-GB" sz="3600" dirty="0" smtClean="0"/>
              <a:t>Provide home support</a:t>
            </a:r>
          </a:p>
          <a:p>
            <a:endParaRPr lang="en-GB" sz="3600" dirty="0" smtClean="0"/>
          </a:p>
          <a:p>
            <a:pPr marL="285750" indent="-285750">
              <a:buFont typeface="Arial" panose="020B0604020202020204" pitchFamily="34" charset="0"/>
              <a:buChar char="•"/>
            </a:pPr>
            <a:r>
              <a:rPr lang="en-GB" sz="3600" dirty="0" smtClean="0"/>
              <a:t>Teach children how to sit a test: techniques for tests </a:t>
            </a:r>
          </a:p>
        </p:txBody>
      </p:sp>
    </p:spTree>
    <p:extLst>
      <p:ext uri="{BB962C8B-B14F-4D97-AF65-F5344CB8AC3E}">
        <p14:creationId xmlns:p14="http://schemas.microsoft.com/office/powerpoint/2010/main" val="451572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fontScale="90000"/>
          </a:bodyPr>
          <a:lstStyle/>
          <a:p>
            <a:r>
              <a:rPr lang="en-US" dirty="0"/>
              <a:t>How can you help your child prepare?</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14</a:t>
            </a:fld>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0" y="2378975"/>
            <a:ext cx="11991975" cy="4062651"/>
          </a:xfrm>
          <a:prstGeom prst="rect">
            <a:avLst/>
          </a:prstGeom>
        </p:spPr>
        <p:txBody>
          <a:bodyPr wrap="square">
            <a:spAutoFit/>
          </a:bodyPr>
          <a:lstStyle/>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reading</a:t>
            </a:r>
            <a:r>
              <a:rPr lang="en-US" sz="2000" dirty="0">
                <a:latin typeface="Arial" panose="020B0604020202020204" pitchFamily="34" charset="0"/>
                <a:cs typeface="Arial" panose="020B0604020202020204" pitchFamily="34" charset="0"/>
              </a:rPr>
              <a:t>, listen to them read and focus on bringing out a ‘love of reading’.  Also reading stories to your child allows them to develop language, listening skills and comprehension.   Encourage making </a:t>
            </a:r>
            <a:r>
              <a:rPr lang="en-US" sz="2000" dirty="0" smtClean="0">
                <a:latin typeface="Arial" panose="020B0604020202020204" pitchFamily="34" charset="0"/>
                <a:cs typeface="Arial" panose="020B0604020202020204" pitchFamily="34" charset="0"/>
              </a:rPr>
              <a:t>predictions of what might happen next.</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writing</a:t>
            </a:r>
            <a:r>
              <a:rPr lang="en-US" sz="2000" dirty="0">
                <a:latin typeface="Arial" panose="020B0604020202020204" pitchFamily="34" charset="0"/>
                <a:cs typeface="Arial" panose="020B0604020202020204" pitchFamily="34" charset="0"/>
              </a:rPr>
              <a:t>, support with weekly spellings.  Write together to make shopping lists and letter writing.</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a:t>
            </a:r>
            <a:r>
              <a:rPr lang="en-US" sz="2000" u="sng" dirty="0" err="1">
                <a:latin typeface="Arial" panose="020B0604020202020204" pitchFamily="34" charset="0"/>
                <a:cs typeface="Arial" panose="020B0604020202020204" pitchFamily="34" charset="0"/>
              </a:rPr>
              <a:t>maths</a:t>
            </a:r>
            <a:r>
              <a:rPr lang="en-US" sz="2000" dirty="0">
                <a:latin typeface="Arial" panose="020B0604020202020204" pitchFamily="34" charset="0"/>
                <a:cs typeface="Arial" panose="020B0604020202020204" pitchFamily="34" charset="0"/>
              </a:rPr>
              <a:t>, play times table games.  Encourage them to help with cooking, weighing and measuring ingredients.  Work out what time it is together.  Provide opportunities for your child to pay for things in a shop, to work out how much things cost and how much change will be needed.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smtClean="0">
                <a:solidFill>
                  <a:srgbClr val="00B050"/>
                </a:solidFill>
                <a:latin typeface="Comic Sans MS" panose="030F0702030302020204" pitchFamily="66" charset="0"/>
              </a:rPr>
              <a:t>apple</a:t>
            </a:r>
            <a:r>
              <a:rPr lang="en-GB" sz="1000" dirty="0" smtClean="0">
                <a:solidFill>
                  <a:schemeClr val="accent4"/>
                </a:solidFill>
                <a:latin typeface="Comic Sans MS" panose="030F0702030302020204" pitchFamily="66" charset="0"/>
              </a:rPr>
              <a:t>forthe</a:t>
            </a:r>
            <a:r>
              <a:rPr lang="en-GB" sz="1000" dirty="0" smtClean="0">
                <a:solidFill>
                  <a:srgbClr val="00B050"/>
                </a:solidFill>
                <a:latin typeface="Comic Sans MS" panose="030F0702030302020204" pitchFamily="66" charset="0"/>
              </a:rPr>
              <a:t>teacher.co.uk</a:t>
            </a:r>
            <a:endParaRPr lang="en-GB" sz="1000" dirty="0">
              <a:solidFill>
                <a:srgbClr val="00B050"/>
              </a:solidFill>
              <a:latin typeface="Comic Sans MS" panose="030F0702030302020204" pitchFamily="66" charset="0"/>
            </a:endParaRPr>
          </a:p>
        </p:txBody>
      </p:sp>
      <p:pic>
        <p:nvPicPr>
          <p:cNvPr id="7" name="Picture 6">
            <a:extLst>
              <a:ext uri="{FF2B5EF4-FFF2-40B4-BE49-F238E27FC236}">
                <a16:creationId xmlns:a16="http://schemas.microsoft.com/office/drawing/2014/main"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3628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r>
              <a:rPr lang="en-US" dirty="0"/>
              <a:t>Your time is appreciated.</a:t>
            </a:r>
            <a:endParaRPr lang="ru-RU" dirty="0"/>
          </a:p>
        </p:txBody>
      </p:sp>
      <p:sp>
        <p:nvSpPr>
          <p:cNvPr id="3" name="Rectangle 2">
            <a:extLst>
              <a:ext uri="{FF2B5EF4-FFF2-40B4-BE49-F238E27FC236}">
                <a16:creationId xmlns:a16="http://schemas.microsoft.com/office/drawing/2014/main" id="{92C51D28-6743-4B6F-9A6F-F9A4A5AD0CBD}"/>
              </a:ext>
            </a:extLst>
          </p:cNvPr>
          <p:cNvSpPr/>
          <p:nvPr/>
        </p:nvSpPr>
        <p:spPr>
          <a:xfrm>
            <a:off x="7382778" y="5667225"/>
            <a:ext cx="464640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Any Questions?</a:t>
            </a:r>
          </a:p>
        </p:txBody>
      </p:sp>
      <p:sp>
        <p:nvSpPr>
          <p:cNvPr id="6" name="TextBox 5">
            <a:extLst>
              <a:ext uri="{FF2B5EF4-FFF2-40B4-BE49-F238E27FC236}">
                <a16:creationId xmlns:a16="http://schemas.microsoft.com/office/drawing/2014/main" id="{E039AD62-61AA-4DDA-80AA-D0BC66638988}"/>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smtClean="0">
                <a:solidFill>
                  <a:srgbClr val="00B050"/>
                </a:solidFill>
                <a:latin typeface="Comic Sans MS" panose="030F0702030302020204" pitchFamily="66" charset="0"/>
              </a:rPr>
              <a:t>apple</a:t>
            </a:r>
            <a:r>
              <a:rPr lang="en-GB" sz="1000" dirty="0" smtClean="0">
                <a:solidFill>
                  <a:schemeClr val="accent4"/>
                </a:solidFill>
                <a:latin typeface="Comic Sans MS" panose="030F0702030302020204" pitchFamily="66" charset="0"/>
              </a:rPr>
              <a:t>forthe</a:t>
            </a:r>
            <a:r>
              <a:rPr lang="en-GB" sz="1000" dirty="0" smtClean="0">
                <a:solidFill>
                  <a:srgbClr val="00B050"/>
                </a:solidFill>
                <a:latin typeface="Comic Sans MS" panose="030F0702030302020204" pitchFamily="66" charset="0"/>
              </a:rPr>
              <a:t>teacher.co.uk</a:t>
            </a:r>
            <a:endParaRPr lang="en-GB" sz="1000" dirty="0">
              <a:solidFill>
                <a:srgbClr val="00B050"/>
              </a:solidFill>
              <a:latin typeface="Comic Sans MS" panose="030F0702030302020204" pitchFamily="66" charset="0"/>
            </a:endParaRPr>
          </a:p>
        </p:txBody>
      </p:sp>
      <p:pic>
        <p:nvPicPr>
          <p:cNvPr id="9" name="Picture 8">
            <a:extLst>
              <a:ext uri="{FF2B5EF4-FFF2-40B4-BE49-F238E27FC236}">
                <a16:creationId xmlns:a16="http://schemas.microsoft.com/office/drawing/2014/main" id="{1EF18794-9DC9-40FF-BE3C-010E0BB69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Placeholder 23" descr="A picture containing sky, outdoor, person, woman&#10;&#10;Description automatically generated">
            <a:extLst>
              <a:ext uri="{FF2B5EF4-FFF2-40B4-BE49-F238E27FC236}">
                <a16:creationId xmlns:a16="http://schemas.microsoft.com/office/drawing/2014/main" id="{059F6EE1-29E8-46FC-ACF6-66AD8380D4B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2784" y="1566064"/>
            <a:ext cx="4948037" cy="4220558"/>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p:spPr>
      </p:pic>
      <p:pic>
        <p:nvPicPr>
          <p:cNvPr id="10" name="Picture 9">
            <a:extLst>
              <a:ext uri="{FF2B5EF4-FFF2-40B4-BE49-F238E27FC236}">
                <a16:creationId xmlns:a16="http://schemas.microsoft.com/office/drawing/2014/main" id="{87C25E80-655C-4834-B974-A6F430696E23}"/>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92333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394442" y="925227"/>
            <a:ext cx="3960711" cy="1061509"/>
          </a:xfrm>
        </p:spPr>
        <p:txBody>
          <a:bodyPr>
            <a:normAutofit fontScale="90000"/>
          </a:bodyPr>
          <a:lstStyle/>
          <a:p>
            <a:r>
              <a:rPr lang="en-US" dirty="0"/>
              <a:t>What are </a:t>
            </a:r>
            <a:r>
              <a:rPr lang="en-US" dirty="0" err="1"/>
              <a:t>Sats</a:t>
            </a:r>
            <a:r>
              <a:rPr lang="en-US" dirty="0"/>
              <a:t>?</a:t>
            </a:r>
            <a:endParaRPr lang="ru-RU" dirty="0"/>
          </a:p>
        </p:txBody>
      </p:sp>
      <p:pic>
        <p:nvPicPr>
          <p:cNvPr id="1026" name="Picture 2" descr="Image result for SATS TESt">
            <a:extLst>
              <a:ext uri="{FF2B5EF4-FFF2-40B4-BE49-F238E27FC236}">
                <a16:creationId xmlns:a16="http://schemas.microsoft.com/office/drawing/2014/main" id="{AE22F057-D2F0-4E53-9371-5F9B43909BD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85625" y1="33194" x2="74922" y2="23194"/>
                        <a14:foregroundMark x1="74922" y1="23194" x2="27266" y2="20139"/>
                        <a14:foregroundMark x1="27266" y1="20139" x2="15078" y2="27917"/>
                        <a14:foregroundMark x1="34375" y1="16528" x2="64375" y2="17361"/>
                        <a14:foregroundMark x1="14219" y1="25417" x2="19453" y2="24583"/>
                        <a14:foregroundMark x1="79922" y1="79167" x2="63672" y2="70278"/>
                        <a14:foregroundMark x1="74219" y1="20972" x2="73516" y2="20972"/>
                        <a14:foregroundMark x1="33906" y1="16528" x2="31172" y2="16528"/>
                      </a14:backgroundRemoval>
                    </a14:imgEffect>
                  </a14:imgLayer>
                </a14:imgProps>
              </a:ext>
              <a:ext uri="{28A0092B-C50C-407E-A947-70E740481C1C}">
                <a14:useLocalDpi xmlns:a14="http://schemas.microsoft.com/office/drawing/2010/main"/>
              </a:ext>
            </a:extLst>
          </a:blip>
          <a:srcRect/>
          <a:stretch>
            <a:fillRect/>
          </a:stretch>
        </p:blipFill>
        <p:spPr bwMode="auto">
          <a:xfrm>
            <a:off x="-878756" y="2339273"/>
            <a:ext cx="6201554" cy="34883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DC7EF47-7017-4E4A-A7C9-52DBBED3BF3B}"/>
              </a:ext>
            </a:extLst>
          </p:cNvPr>
          <p:cNvSpPr/>
          <p:nvPr/>
        </p:nvSpPr>
        <p:spPr>
          <a:xfrm>
            <a:off x="4868708" y="721130"/>
            <a:ext cx="7242372" cy="4893647"/>
          </a:xfrm>
          <a:prstGeom prst="rect">
            <a:avLst/>
          </a:prstGeom>
        </p:spPr>
        <p:txBody>
          <a:bodyPr wrap="square">
            <a:spAutoFit/>
          </a:bodyPr>
          <a:lstStyle/>
          <a:p>
            <a:r>
              <a:rPr lang="en-US" sz="2600" dirty="0">
                <a:solidFill>
                  <a:srgbClr val="000000"/>
                </a:solidFill>
                <a:latin typeface="Arial" panose="020B0604020202020204" pitchFamily="34" charset="0"/>
                <a:cs typeface="Arial" panose="020B0604020202020204" pitchFamily="34" charset="0"/>
              </a:rPr>
              <a:t>At the end of Year 2, children in England sit national tests in the following subjects, the results are used to measure the school’s performance:-</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*English – Reading</a:t>
            </a:r>
          </a:p>
          <a:p>
            <a:r>
              <a:rPr lang="en-US" sz="2600" dirty="0">
                <a:solidFill>
                  <a:srgbClr val="000000"/>
                </a:solidFill>
                <a:latin typeface="Arial" panose="020B0604020202020204" pitchFamily="34" charset="0"/>
                <a:cs typeface="Arial" panose="020B0604020202020204" pitchFamily="34" charset="0"/>
              </a:rPr>
              <a:t>*English – Grammar, Punctuation &amp; Spelling</a:t>
            </a:r>
          </a:p>
          <a:p>
            <a:r>
              <a:rPr lang="en-US" sz="2600" dirty="0" smtClean="0">
                <a:solidFill>
                  <a:srgbClr val="000000"/>
                </a:solidFill>
                <a:latin typeface="Arial" panose="020B0604020202020204" pitchFamily="34" charset="0"/>
                <a:cs typeface="Arial" panose="020B0604020202020204" pitchFamily="34" charset="0"/>
              </a:rPr>
              <a:t>*</a:t>
            </a:r>
            <a:r>
              <a:rPr lang="en-US" sz="2600" dirty="0" err="1">
                <a:solidFill>
                  <a:srgbClr val="000000"/>
                </a:solidFill>
                <a:latin typeface="Arial" panose="020B0604020202020204" pitchFamily="34" charset="0"/>
                <a:cs typeface="Arial" panose="020B0604020202020204" pitchFamily="34" charset="0"/>
              </a:rPr>
              <a:t>M</a:t>
            </a:r>
            <a:r>
              <a:rPr lang="en-US" sz="2600" dirty="0" err="1" smtClean="0">
                <a:solidFill>
                  <a:srgbClr val="000000"/>
                </a:solidFill>
                <a:latin typeface="Arial" panose="020B0604020202020204" pitchFamily="34" charset="0"/>
                <a:cs typeface="Arial" panose="020B0604020202020204" pitchFamily="34" charset="0"/>
              </a:rPr>
              <a:t>aths</a:t>
            </a:r>
            <a:r>
              <a:rPr lang="en-US" sz="2600" dirty="0" smtClean="0">
                <a:solidFill>
                  <a:srgbClr val="000000"/>
                </a:solidFill>
                <a:latin typeface="Arial" panose="020B0604020202020204" pitchFamily="34" charset="0"/>
                <a:cs typeface="Arial" panose="020B0604020202020204" pitchFamily="34" charset="0"/>
              </a:rPr>
              <a:t> </a:t>
            </a:r>
            <a:r>
              <a:rPr lang="en-US" sz="2600" dirty="0">
                <a:solidFill>
                  <a:srgbClr val="000000"/>
                </a:solidFill>
                <a:latin typeface="Arial" panose="020B0604020202020204" pitchFamily="34" charset="0"/>
                <a:cs typeface="Arial" panose="020B0604020202020204" pitchFamily="34" charset="0"/>
              </a:rPr>
              <a:t>– Arithmetic &amp; Reasoning</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These tests reflect the updated national curriculum and are marked using the current grading system, which now replaces levels.</a:t>
            </a:r>
          </a:p>
        </p:txBody>
      </p:sp>
    </p:spTree>
    <p:extLst>
      <p:ext uri="{BB962C8B-B14F-4D97-AF65-F5344CB8AC3E}">
        <p14:creationId xmlns:p14="http://schemas.microsoft.com/office/powerpoint/2010/main" val="22118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3</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rot="21190195">
            <a:off x="168462" y="2644524"/>
            <a:ext cx="3431297" cy="1323583"/>
          </a:xfrm>
        </p:spPr>
        <p:txBody>
          <a:bodyPr>
            <a:normAutofit fontScale="92500" lnSpcReduction="10000"/>
          </a:bodyPr>
          <a:lstStyle/>
          <a:p>
            <a:pPr algn="ctr"/>
            <a:r>
              <a:rPr lang="en-GB" sz="4400" dirty="0">
                <a:latin typeface="+mj-lt"/>
              </a:rPr>
              <a:t>English Reading</a:t>
            </a:r>
            <a:endParaRPr lang="ru-RU" sz="44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fontScale="90000"/>
          </a:bodyPr>
          <a:lstStyle/>
          <a:p>
            <a:r>
              <a:rPr lang="en-US" dirty="0"/>
              <a:t>An outline of the tests</a:t>
            </a:r>
            <a:endParaRPr lang="ru-RU" dirty="0"/>
          </a:p>
        </p:txBody>
      </p:sp>
      <p:grpSp>
        <p:nvGrpSpPr>
          <p:cNvPr id="2" name="Group 1">
            <a:extLst>
              <a:ext uri="{FF2B5EF4-FFF2-40B4-BE49-F238E27FC236}">
                <a16:creationId xmlns:a16="http://schemas.microsoft.com/office/drawing/2014/main" id="{6B25A2FA-BBD4-4C53-A7EA-A7980B7E6D4D}"/>
              </a:ext>
            </a:extLst>
          </p:cNvPr>
          <p:cNvGrpSpPr/>
          <p:nvPr/>
        </p:nvGrpSpPr>
        <p:grpSpPr>
          <a:xfrm>
            <a:off x="4058779" y="257114"/>
            <a:ext cx="3764752" cy="3521980"/>
            <a:chOff x="4058779" y="257114"/>
            <a:chExt cx="3764752" cy="3521980"/>
          </a:xfrm>
        </p:grpSpPr>
        <p:sp>
          <p:nvSpPr>
            <p:cNvPr id="10" name="Rectangle 9">
              <a:extLst>
                <a:ext uri="{FF2B5EF4-FFF2-40B4-BE49-F238E27FC236}">
                  <a16:creationId xmlns:a16="http://schemas.microsoft.com/office/drawing/2014/main" id="{4892984A-31DC-48F7-91D4-241270A60508}"/>
                </a:ext>
              </a:extLst>
            </p:cNvPr>
            <p:cNvSpPr/>
            <p:nvPr/>
          </p:nvSpPr>
          <p:spPr>
            <a:xfrm>
              <a:off x="4751892" y="257114"/>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1</a:t>
              </a:r>
            </a:p>
          </p:txBody>
        </p:sp>
        <p:sp>
          <p:nvSpPr>
            <p:cNvPr id="11" name="Rectangle 10">
              <a:extLst>
                <a:ext uri="{FF2B5EF4-FFF2-40B4-BE49-F238E27FC236}">
                  <a16:creationId xmlns:a16="http://schemas.microsoft.com/office/drawing/2014/main" id="{88A419D2-5E83-4A20-8E54-7D349EEF6B95}"/>
                </a:ext>
              </a:extLst>
            </p:cNvPr>
            <p:cNvSpPr/>
            <p:nvPr/>
          </p:nvSpPr>
          <p:spPr>
            <a:xfrm>
              <a:off x="4058779" y="1224549"/>
              <a:ext cx="3764752" cy="2554545"/>
            </a:xfrm>
            <a:prstGeom prst="rect">
              <a:avLst/>
            </a:prstGeom>
            <a:noFill/>
          </p:spPr>
          <p:txBody>
            <a:bodyPr wrap="square" lIns="91440" tIns="45720" rIns="91440" bIns="45720">
              <a:spAutoFit/>
            </a:bodyPr>
            <a:lstStyle/>
            <a:p>
              <a:pPr algn="ctr"/>
              <a:r>
                <a:rPr lang="en-US" sz="32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a:t>
              </a:r>
            </a:p>
            <a:p>
              <a:pPr algn="ctr"/>
              <a:r>
                <a:rPr lang="en-US" sz="3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 and answer spaces</a:t>
              </a:r>
            </a:p>
            <a:p>
              <a:pPr algn="ctr"/>
              <a:r>
                <a:rPr lang="en-US" sz="3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t>
              </a:r>
              <a:r>
                <a:rPr lang="en-US" sz="32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om</a:t>
              </a:r>
              <a:r>
                <a:rPr lang="en-US" sz="3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bined.</a:t>
              </a:r>
              <a:endParaRPr lang="en-US" sz="32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88432F8-F87A-43B5-A2B3-2C810FD215C5}"/>
              </a:ext>
            </a:extLst>
          </p:cNvPr>
          <p:cNvGrpSpPr/>
          <p:nvPr/>
        </p:nvGrpSpPr>
        <p:grpSpPr>
          <a:xfrm>
            <a:off x="8178331" y="301219"/>
            <a:ext cx="3977390" cy="3579028"/>
            <a:chOff x="8178331" y="301219"/>
            <a:chExt cx="3977390" cy="3579028"/>
          </a:xfrm>
        </p:grpSpPr>
        <p:sp>
          <p:nvSpPr>
            <p:cNvPr id="13" name="Rectangle 12">
              <a:extLst>
                <a:ext uri="{FF2B5EF4-FFF2-40B4-BE49-F238E27FC236}">
                  <a16:creationId xmlns:a16="http://schemas.microsoft.com/office/drawing/2014/main" id="{80C6022A-2AE3-4C3C-B33C-37EF8039134D}"/>
                </a:ext>
              </a:extLst>
            </p:cNvPr>
            <p:cNvSpPr/>
            <p:nvPr/>
          </p:nvSpPr>
          <p:spPr>
            <a:xfrm>
              <a:off x="8707058" y="301219"/>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2</a:t>
              </a:r>
            </a:p>
          </p:txBody>
        </p:sp>
        <p:sp>
          <p:nvSpPr>
            <p:cNvPr id="14" name="Rectangle 13">
              <a:extLst>
                <a:ext uri="{FF2B5EF4-FFF2-40B4-BE49-F238E27FC236}">
                  <a16:creationId xmlns:a16="http://schemas.microsoft.com/office/drawing/2014/main" id="{239C4C39-8445-4226-8723-902AEB15194C}"/>
                </a:ext>
              </a:extLst>
            </p:cNvPr>
            <p:cNvSpPr/>
            <p:nvPr/>
          </p:nvSpPr>
          <p:spPr>
            <a:xfrm>
              <a:off x="8178331" y="1325702"/>
              <a:ext cx="3977390" cy="2554545"/>
            </a:xfrm>
            <a:prstGeom prst="rect">
              <a:avLst/>
            </a:prstGeom>
            <a:noFill/>
          </p:spPr>
          <p:txBody>
            <a:bodyPr wrap="square" lIns="91440" tIns="45720" rIns="91440" bIns="45720">
              <a:spAutoFit/>
            </a:bodyPr>
            <a:lstStyle/>
            <a:p>
              <a:pPr algn="ctr"/>
              <a:r>
                <a:rPr lang="en-US" sz="3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 a separate booklet which has the questions and answer spaces. </a:t>
              </a:r>
            </a:p>
          </p:txBody>
        </p:sp>
      </p:grpSp>
      <p:sp>
        <p:nvSpPr>
          <p:cNvPr id="7" name="TextBox 6">
            <a:extLst>
              <a:ext uri="{FF2B5EF4-FFF2-40B4-BE49-F238E27FC236}">
                <a16:creationId xmlns:a16="http://schemas.microsoft.com/office/drawing/2014/main" id="{E3ABA290-1D48-45E9-ACE9-125CE9D16FD7}"/>
              </a:ext>
            </a:extLst>
          </p:cNvPr>
          <p:cNvSpPr txBox="1"/>
          <p:nvPr/>
        </p:nvSpPr>
        <p:spPr>
          <a:xfrm>
            <a:off x="4184979" y="3779094"/>
            <a:ext cx="3764751"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(Texts totalling 400 – 700 words)</a:t>
            </a:r>
          </a:p>
        </p:txBody>
      </p:sp>
      <p:sp>
        <p:nvSpPr>
          <p:cNvPr id="18" name="TextBox 17">
            <a:extLst>
              <a:ext uri="{FF2B5EF4-FFF2-40B4-BE49-F238E27FC236}">
                <a16:creationId xmlns:a16="http://schemas.microsoft.com/office/drawing/2014/main" id="{967D42B4-A529-438D-95BA-36718F516885}"/>
              </a:ext>
            </a:extLst>
          </p:cNvPr>
          <p:cNvSpPr txBox="1"/>
          <p:nvPr/>
        </p:nvSpPr>
        <p:spPr>
          <a:xfrm>
            <a:off x="8330962" y="3727100"/>
            <a:ext cx="3764751"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(Texts totalling 800-1100 words)</a:t>
            </a:r>
          </a:p>
        </p:txBody>
      </p:sp>
      <p:sp>
        <p:nvSpPr>
          <p:cNvPr id="19" name="Title 4">
            <a:extLst>
              <a:ext uri="{FF2B5EF4-FFF2-40B4-BE49-F238E27FC236}">
                <a16:creationId xmlns:a16="http://schemas.microsoft.com/office/drawing/2014/main" id="{D9ABE345-9DDE-44BB-9872-A88DE66C4157}"/>
              </a:ext>
            </a:extLst>
          </p:cNvPr>
          <p:cNvSpPr txBox="1">
            <a:spLocks/>
          </p:cNvSpPr>
          <p:nvPr/>
        </p:nvSpPr>
        <p:spPr>
          <a:xfrm>
            <a:off x="750093" y="5482169"/>
            <a:ext cx="11561523"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vert="horz" lIns="95400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3200" dirty="0"/>
              <a:t>Each paper for the KS1 Reading SATs is worth 50% of the available marks.</a:t>
            </a:r>
            <a:endParaRPr lang="ru-RU" sz="3200" dirty="0"/>
          </a:p>
        </p:txBody>
      </p:sp>
    </p:spTree>
    <p:extLst>
      <p:ext uri="{BB962C8B-B14F-4D97-AF65-F5344CB8AC3E}">
        <p14:creationId xmlns:p14="http://schemas.microsoft.com/office/powerpoint/2010/main" val="2532577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7409797" y="1995549"/>
            <a:ext cx="4706004" cy="1119126"/>
          </a:xfrm>
        </p:spPr>
        <p:txBody>
          <a:bodyPr>
            <a:noAutofit/>
          </a:bodyPr>
          <a:lstStyle/>
          <a:p>
            <a:r>
              <a:rPr lang="en-US" sz="3200" dirty="0">
                <a:latin typeface="+mj-lt"/>
              </a:rPr>
              <a:t>English – Reading</a:t>
            </a:r>
            <a:br>
              <a:rPr lang="en-US" sz="3200" dirty="0">
                <a:latin typeface="+mj-lt"/>
              </a:rPr>
            </a:br>
            <a:r>
              <a:rPr lang="en-US" sz="3200" dirty="0">
                <a:latin typeface="+mj-lt"/>
              </a:rPr>
              <a:t>Paper 1 Example Page</a:t>
            </a:r>
            <a:endParaRPr lang="ru-RU" sz="3200" dirty="0">
              <a:latin typeface="+mj-lt"/>
            </a:endParaRPr>
          </a:p>
        </p:txBody>
      </p:sp>
      <p:pic>
        <p:nvPicPr>
          <p:cNvPr id="7" name="Picture 6" descr="year-2-reading-sample-materials-1.pdf - Google Chrome">
            <a:extLst>
              <a:ext uri="{FF2B5EF4-FFF2-40B4-BE49-F238E27FC236}">
                <a16:creationId xmlns:a16="http://schemas.microsoft.com/office/drawing/2014/main" id="{734A41B6-2F50-4623-8F24-93F1928F8B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620"/>
          <a:stretch/>
        </p:blipFill>
        <p:spPr>
          <a:xfrm>
            <a:off x="1152858" y="181926"/>
            <a:ext cx="6171213" cy="6530024"/>
          </a:xfrm>
          <a:prstGeom prst="rect">
            <a:avLst/>
          </a:prstGeom>
        </p:spPr>
      </p:pic>
    </p:spTree>
    <p:extLst>
      <p:ext uri="{BB962C8B-B14F-4D97-AF65-F5344CB8AC3E}">
        <p14:creationId xmlns:p14="http://schemas.microsoft.com/office/powerpoint/2010/main" val="41389662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303409" y="136815"/>
            <a:ext cx="5099536" cy="1119126"/>
          </a:xfrm>
        </p:spPr>
        <p:txBody>
          <a:bodyPr>
            <a:noAutofit/>
          </a:bodyPr>
          <a:lstStyle/>
          <a:p>
            <a:r>
              <a:rPr lang="en-US" sz="3200" dirty="0">
                <a:latin typeface="+mj-lt"/>
              </a:rPr>
              <a:t>English – Reading</a:t>
            </a:r>
            <a:br>
              <a:rPr lang="en-US" sz="3200" dirty="0">
                <a:latin typeface="+mj-lt"/>
              </a:rPr>
            </a:br>
            <a:r>
              <a:rPr lang="en-US" sz="3200" dirty="0">
                <a:latin typeface="+mj-lt"/>
              </a:rPr>
              <a:t>Paper 2 Example Pages</a:t>
            </a:r>
            <a:endParaRPr lang="ru-RU" sz="3200" dirty="0">
              <a:latin typeface="+mj-lt"/>
            </a:endParaRPr>
          </a:p>
        </p:txBody>
      </p:sp>
      <p:pic>
        <p:nvPicPr>
          <p:cNvPr id="5" name="Picture 4" descr="2017 key stage 1 English reading Paper 2: reading booklet - Google Chrome">
            <a:extLst>
              <a:ext uri="{FF2B5EF4-FFF2-40B4-BE49-F238E27FC236}">
                <a16:creationId xmlns:a16="http://schemas.microsoft.com/office/drawing/2014/main" id="{7622A2B6-692A-4173-8F1A-176A581B29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11562">
            <a:off x="1604936" y="1427117"/>
            <a:ext cx="3673819" cy="4773277"/>
          </a:xfrm>
          <a:prstGeom prst="rect">
            <a:avLst/>
          </a:prstGeom>
        </p:spPr>
      </p:pic>
      <p:pic>
        <p:nvPicPr>
          <p:cNvPr id="8" name="Picture 7" descr="2017 key stage 1 English reading Paper 2: reading booklet - Google Chrome">
            <a:extLst>
              <a:ext uri="{FF2B5EF4-FFF2-40B4-BE49-F238E27FC236}">
                <a16:creationId xmlns:a16="http://schemas.microsoft.com/office/drawing/2014/main" id="{6D52830B-8CEE-45ED-8D2D-34905B0C4D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000" y="1564967"/>
            <a:ext cx="4219587" cy="4998725"/>
          </a:xfrm>
          <a:prstGeom prst="rect">
            <a:avLst/>
          </a:prstGeom>
        </p:spPr>
      </p:pic>
      <p:pic>
        <p:nvPicPr>
          <p:cNvPr id="13" name="Picture 12" descr="2017 key stage 1 English reading Paper 2: reading answer booklet - Google Chrome">
            <a:extLst>
              <a:ext uri="{FF2B5EF4-FFF2-40B4-BE49-F238E27FC236}">
                <a16:creationId xmlns:a16="http://schemas.microsoft.com/office/drawing/2014/main" id="{4E007F6F-1742-4AB2-A964-C9C94BE0A0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3195" y="1270661"/>
            <a:ext cx="4896558" cy="5587339"/>
          </a:xfrm>
          <a:prstGeom prst="rect">
            <a:avLst/>
          </a:prstGeom>
        </p:spPr>
      </p:pic>
    </p:spTree>
    <p:extLst>
      <p:ext uri="{BB962C8B-B14F-4D97-AF65-F5344CB8AC3E}">
        <p14:creationId xmlns:p14="http://schemas.microsoft.com/office/powerpoint/2010/main" val="6072094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endParaRPr lang="ru-RU" dirty="0"/>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a:t>English</a:t>
            </a:r>
            <a:endParaRPr lang="ru-RU" dirty="0"/>
          </a:p>
        </p:txBody>
      </p:sp>
      <p:sp>
        <p:nvSpPr>
          <p:cNvPr id="10" name="Rectangle 9">
            <a:extLst>
              <a:ext uri="{FF2B5EF4-FFF2-40B4-BE49-F238E27FC236}">
                <a16:creationId xmlns:a16="http://schemas.microsoft.com/office/drawing/2014/main" id="{4892984A-31DC-48F7-91D4-241270A60508}"/>
              </a:ext>
            </a:extLst>
          </p:cNvPr>
          <p:cNvSpPr/>
          <p:nvPr/>
        </p:nvSpPr>
        <p:spPr>
          <a:xfrm>
            <a:off x="6830808" y="184495"/>
            <a:ext cx="229101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English</a:t>
            </a:r>
          </a:p>
        </p:txBody>
      </p:sp>
      <p:sp>
        <p:nvSpPr>
          <p:cNvPr id="11" name="Rectangle 10">
            <a:extLst>
              <a:ext uri="{FF2B5EF4-FFF2-40B4-BE49-F238E27FC236}">
                <a16:creationId xmlns:a16="http://schemas.microsoft.com/office/drawing/2014/main" id="{88A419D2-5E83-4A20-8E54-7D349EEF6B95}"/>
              </a:ext>
            </a:extLst>
          </p:cNvPr>
          <p:cNvSpPr/>
          <p:nvPr/>
        </p:nvSpPr>
        <p:spPr>
          <a:xfrm>
            <a:off x="4252603" y="1107825"/>
            <a:ext cx="7447421" cy="707886"/>
          </a:xfrm>
          <a:prstGeom prst="rect">
            <a:avLst/>
          </a:prstGeom>
          <a:solidFill>
            <a:schemeClr val="bg1"/>
          </a:solidFill>
          <a:effectLst>
            <a:softEdge rad="127000"/>
          </a:effectLst>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Gra</a:t>
            </a:r>
            <a:r>
              <a:rPr lang="en-US" sz="4000" dirty="0">
                <a:ln w="0"/>
                <a:effectLst>
                  <a:outerShdw blurRad="38100" dist="19050" dir="2700000" algn="tl" rotWithShape="0">
                    <a:schemeClr val="dk1">
                      <a:alpha val="40000"/>
                    </a:schemeClr>
                  </a:outerShdw>
                </a:effectLst>
              </a:rPr>
              <a:t>mmar, Punctuation &amp; Spelling</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C9237C40-56BB-43AF-AFD5-892894698929}"/>
              </a:ext>
            </a:extLst>
          </p:cNvPr>
          <p:cNvSpPr/>
          <p:nvPr/>
        </p:nvSpPr>
        <p:spPr>
          <a:xfrm>
            <a:off x="4299451" y="1885367"/>
            <a:ext cx="3368388" cy="1708160"/>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1</a:t>
            </a:r>
          </a:p>
          <a:p>
            <a:pPr algn="ctr"/>
            <a:r>
              <a:rPr lang="en-US" sz="3500" dirty="0">
                <a:ln w="0"/>
                <a:effectLst>
                  <a:outerShdw blurRad="38100" dist="19050" dir="2700000" algn="tl" rotWithShape="0">
                    <a:schemeClr val="dk1">
                      <a:alpha val="40000"/>
                    </a:schemeClr>
                  </a:outerShdw>
                </a:effectLst>
              </a:rPr>
              <a:t>Spelling test of 20 words</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19289884-D57D-4BFF-A7BE-63DC5B963CB3}"/>
              </a:ext>
            </a:extLst>
          </p:cNvPr>
          <p:cNvSpPr/>
          <p:nvPr/>
        </p:nvSpPr>
        <p:spPr>
          <a:xfrm>
            <a:off x="7976315" y="1885367"/>
            <a:ext cx="3660010" cy="2785378"/>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2</a:t>
            </a:r>
          </a:p>
          <a:p>
            <a:pPr algn="ctr"/>
            <a:r>
              <a:rPr lang="en-US" sz="3500" dirty="0">
                <a:ln w="0"/>
                <a:effectLst>
                  <a:outerShdw blurRad="38100" dist="19050" dir="2700000" algn="tl" rotWithShape="0">
                    <a:schemeClr val="dk1">
                      <a:alpha val="40000"/>
                    </a:schemeClr>
                  </a:outerShdw>
                </a:effectLst>
              </a:rPr>
              <a:t>Question Paper to check grammar, punctuation and vocabulary</a:t>
            </a:r>
            <a:endParaRPr lang="en-US" sz="3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5273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7</a:t>
            </a:fld>
            <a:endParaRPr lang="ru-RU" dirty="0"/>
          </a:p>
        </p:txBody>
      </p:sp>
      <p:pic>
        <p:nvPicPr>
          <p:cNvPr id="6" name="Picture 5" descr="2018_ks1_English_GPS_Paper1_spelling.pdf - Google Drive - Google Chrome">
            <a:extLst>
              <a:ext uri="{FF2B5EF4-FFF2-40B4-BE49-F238E27FC236}">
                <a16:creationId xmlns:a16="http://schemas.microsoft.com/office/drawing/2014/main" id="{4BF51D28-FD83-4793-ADBC-605168D280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6224" y="916791"/>
            <a:ext cx="4163664" cy="6056937"/>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64333" y="35885"/>
            <a:ext cx="4864867" cy="674207"/>
          </a:xfrm>
        </p:spPr>
        <p:txBody>
          <a:bodyPr>
            <a:noAutofit/>
          </a:bodyPr>
          <a:lstStyle/>
          <a:p>
            <a:r>
              <a:rPr lang="en-US" sz="2200" dirty="0">
                <a:latin typeface="+mj-lt"/>
              </a:rPr>
              <a:t>English – Spelling Example Page</a:t>
            </a:r>
            <a:endParaRPr lang="ru-RU" sz="2200" dirty="0"/>
          </a:p>
        </p:txBody>
      </p:sp>
      <p:sp>
        <p:nvSpPr>
          <p:cNvPr id="14" name="Flowchart: Decision 13">
            <a:extLst>
              <a:ext uri="{FF2B5EF4-FFF2-40B4-BE49-F238E27FC236}">
                <a16:creationId xmlns:a16="http://schemas.microsoft.com/office/drawing/2014/main" id="{FC65D146-9F08-4C8C-836A-827621F921A8}"/>
              </a:ext>
            </a:extLst>
          </p:cNvPr>
          <p:cNvSpPr/>
          <p:nvPr/>
        </p:nvSpPr>
        <p:spPr>
          <a:xfrm>
            <a:off x="5430735" y="-514350"/>
            <a:ext cx="592186" cy="8134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2018_ks1_English_GPS_Paper2_questions.pdf - Google Drive - Google Chrome">
            <a:extLst>
              <a:ext uri="{FF2B5EF4-FFF2-40B4-BE49-F238E27FC236}">
                <a16:creationId xmlns:a16="http://schemas.microsoft.com/office/drawing/2014/main" id="{FF924B1E-9C8B-483F-9D70-F4E5F4FBE551}"/>
              </a:ext>
            </a:extLst>
          </p:cNvPr>
          <p:cNvPicPr>
            <a:picLocks noChangeAspect="1"/>
          </p:cNvPicPr>
          <p:nvPr/>
        </p:nvPicPr>
        <p:blipFill rotWithShape="1">
          <a:blip r:embed="rId3"/>
          <a:srcRect l="29219" t="6781" r="29375" b="11041"/>
          <a:stretch/>
        </p:blipFill>
        <p:spPr>
          <a:xfrm>
            <a:off x="6402330" y="288673"/>
            <a:ext cx="5223803" cy="6323105"/>
          </a:xfrm>
          <a:prstGeom prst="rect">
            <a:avLst/>
          </a:prstGeom>
        </p:spPr>
      </p:pic>
      <p:sp>
        <p:nvSpPr>
          <p:cNvPr id="13" name="Title 1">
            <a:extLst>
              <a:ext uri="{FF2B5EF4-FFF2-40B4-BE49-F238E27FC236}">
                <a16:creationId xmlns:a16="http://schemas.microsoft.com/office/drawing/2014/main" id="{A0DA3D75-A06B-457F-B246-005A100245BA}"/>
              </a:ext>
            </a:extLst>
          </p:cNvPr>
          <p:cNvSpPr txBox="1">
            <a:spLocks/>
          </p:cNvSpPr>
          <p:nvPr/>
        </p:nvSpPr>
        <p:spPr>
          <a:xfrm>
            <a:off x="6761266" y="0"/>
            <a:ext cx="4864867" cy="674207"/>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200" dirty="0">
                <a:latin typeface="+mj-lt"/>
              </a:rPr>
              <a:t>English – Grammar Example Page</a:t>
            </a:r>
            <a:endParaRPr lang="ru-RU" sz="2200" dirty="0"/>
          </a:p>
        </p:txBody>
      </p:sp>
    </p:spTree>
    <p:extLst>
      <p:ext uri="{BB962C8B-B14F-4D97-AF65-F5344CB8AC3E}">
        <p14:creationId xmlns:p14="http://schemas.microsoft.com/office/powerpoint/2010/main" val="1833817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a:off x="279606" y="2617238"/>
            <a:ext cx="3209009" cy="1898524"/>
          </a:xfrm>
        </p:spPr>
        <p:txBody>
          <a:bodyPr>
            <a:normAutofit/>
          </a:bodyPr>
          <a:lstStyle/>
          <a:p>
            <a:pPr algn="ctr"/>
            <a:r>
              <a:rPr lang="en-GB" sz="3200" dirty="0">
                <a:latin typeface="+mj-lt"/>
              </a:rPr>
              <a:t>Arithmetic</a:t>
            </a:r>
          </a:p>
          <a:p>
            <a:pPr algn="ctr"/>
            <a:r>
              <a:rPr lang="en-GB" sz="3200" dirty="0">
                <a:latin typeface="+mj-lt"/>
              </a:rPr>
              <a:t>&amp; Reasoning</a:t>
            </a:r>
            <a:endParaRPr lang="ru-RU" sz="32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err="1"/>
              <a:t>Maths</a:t>
            </a:r>
            <a:endParaRPr lang="ru-RU" dirty="0"/>
          </a:p>
        </p:txBody>
      </p:sp>
      <p:sp>
        <p:nvSpPr>
          <p:cNvPr id="8" name="Rectangle: Rounded Corners 7">
            <a:extLst>
              <a:ext uri="{FF2B5EF4-FFF2-40B4-BE49-F238E27FC236}">
                <a16:creationId xmlns:a16="http://schemas.microsoft.com/office/drawing/2014/main" id="{3FA4BD75-0AAC-4AB4-B100-00792CF54C57}"/>
              </a:ext>
            </a:extLst>
          </p:cNvPr>
          <p:cNvSpPr/>
          <p:nvPr/>
        </p:nvSpPr>
        <p:spPr>
          <a:xfrm>
            <a:off x="4386759" y="413198"/>
            <a:ext cx="7629525" cy="398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92984A-31DC-48F7-91D4-241270A60508}"/>
              </a:ext>
            </a:extLst>
          </p:cNvPr>
          <p:cNvSpPr/>
          <p:nvPr/>
        </p:nvSpPr>
        <p:spPr>
          <a:xfrm>
            <a:off x="5215401" y="351307"/>
            <a:ext cx="24719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Paper 1</a:t>
            </a:r>
          </a:p>
        </p:txBody>
      </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C6022A-2AE3-4C3C-B33C-37EF8039134D}"/>
              </a:ext>
            </a:extLst>
          </p:cNvPr>
          <p:cNvSpPr/>
          <p:nvPr/>
        </p:nvSpPr>
        <p:spPr>
          <a:xfrm>
            <a:off x="8775281" y="301219"/>
            <a:ext cx="2471960" cy="923330"/>
          </a:xfrm>
          <a:prstGeom prst="rect">
            <a:avLst/>
          </a:prstGeom>
          <a:noFill/>
        </p:spPr>
        <p:txBody>
          <a:bodyPr wrap="none" lIns="91440" tIns="45720" rIns="91440" bIns="45720">
            <a:spAutoFit/>
          </a:bodyPr>
          <a:lstStyle/>
          <a:p>
            <a:pPr algn="ctr"/>
            <a:r>
              <a:rPr lang="en-US" sz="5400" b="0" cap="none" spc="0" dirty="0">
                <a:ln w="0"/>
                <a:solidFill>
                  <a:schemeClr val="accent4"/>
                </a:solidFill>
                <a:effectLst>
                  <a:outerShdw blurRad="38100" dist="19050" dir="2700000" algn="tl" rotWithShape="0">
                    <a:schemeClr val="dk1">
                      <a:alpha val="40000"/>
                    </a:schemeClr>
                  </a:outerShdw>
                </a:effectLst>
              </a:rPr>
              <a:t>Paper 2</a:t>
            </a:r>
          </a:p>
        </p:txBody>
      </p:sp>
      <p:sp>
        <p:nvSpPr>
          <p:cNvPr id="14" name="Rectangle 13">
            <a:extLst>
              <a:ext uri="{FF2B5EF4-FFF2-40B4-BE49-F238E27FC236}">
                <a16:creationId xmlns:a16="http://schemas.microsoft.com/office/drawing/2014/main" id="{239C4C39-8445-4226-8723-902AEB15194C}"/>
              </a:ext>
            </a:extLst>
          </p:cNvPr>
          <p:cNvSpPr/>
          <p:nvPr/>
        </p:nvSpPr>
        <p:spPr>
          <a:xfrm>
            <a:off x="8151510" y="1243886"/>
            <a:ext cx="3977390"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latin typeface="Arial" panose="020B0604020202020204" pitchFamily="34" charset="0"/>
                <a:cs typeface="Arial" panose="020B0604020202020204" pitchFamily="34" charset="0"/>
              </a:rPr>
              <a:t>Reasoning, problem solving and mathematical fluency</a:t>
            </a:r>
          </a:p>
        </p:txBody>
      </p:sp>
      <p:sp>
        <p:nvSpPr>
          <p:cNvPr id="15" name="Rectangle 14">
            <a:extLst>
              <a:ext uri="{FF2B5EF4-FFF2-40B4-BE49-F238E27FC236}">
                <a16:creationId xmlns:a16="http://schemas.microsoft.com/office/drawing/2014/main" id="{B948F8B4-0849-41CB-9BBD-4637220864F6}"/>
              </a:ext>
            </a:extLst>
          </p:cNvPr>
          <p:cNvSpPr/>
          <p:nvPr/>
        </p:nvSpPr>
        <p:spPr>
          <a:xfrm>
            <a:off x="4611737" y="1304589"/>
            <a:ext cx="32624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Arithmetic</a:t>
            </a:r>
          </a:p>
        </p:txBody>
      </p:sp>
      <p:sp>
        <p:nvSpPr>
          <p:cNvPr id="19" name="TextBox 18">
            <a:extLst>
              <a:ext uri="{FF2B5EF4-FFF2-40B4-BE49-F238E27FC236}">
                <a16:creationId xmlns:a16="http://schemas.microsoft.com/office/drawing/2014/main" id="{7699DF8B-008D-4015-B8D2-14027CA3DA59}"/>
              </a:ext>
            </a:extLst>
          </p:cNvPr>
          <p:cNvSpPr txBox="1"/>
          <p:nvPr/>
        </p:nvSpPr>
        <p:spPr>
          <a:xfrm>
            <a:off x="4214698" y="3317430"/>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(25 marks available)</a:t>
            </a:r>
          </a:p>
        </p:txBody>
      </p:sp>
      <p:sp>
        <p:nvSpPr>
          <p:cNvPr id="20" name="TextBox 19">
            <a:extLst>
              <a:ext uri="{FF2B5EF4-FFF2-40B4-BE49-F238E27FC236}">
                <a16:creationId xmlns:a16="http://schemas.microsoft.com/office/drawing/2014/main" id="{44DEDB59-C091-4447-B46E-4CCF74953C08}"/>
              </a:ext>
            </a:extLst>
          </p:cNvPr>
          <p:cNvSpPr txBox="1"/>
          <p:nvPr/>
        </p:nvSpPr>
        <p:spPr>
          <a:xfrm>
            <a:off x="8153852" y="3244743"/>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(35 marks available)</a:t>
            </a:r>
          </a:p>
        </p:txBody>
      </p:sp>
      <p:pic>
        <p:nvPicPr>
          <p:cNvPr id="21" name="Picture 20">
            <a:extLst>
              <a:ext uri="{FF2B5EF4-FFF2-40B4-BE49-F238E27FC236}">
                <a16:creationId xmlns:a16="http://schemas.microsoft.com/office/drawing/2014/main" id="{27D05170-EF33-46BC-AD23-59C81D20BB3F}"/>
              </a:ext>
            </a:extLst>
          </p:cNvPr>
          <p:cNvPicPr>
            <a:picLocks noChangeAspect="1"/>
          </p:cNvPicPr>
          <p:nvPr/>
        </p:nvPicPr>
        <p:blipFill>
          <a:blip r:embed="rId2"/>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81889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9</a:t>
            </a:fld>
            <a:endParaRPr lang="ru-RU" dirty="0"/>
          </a:p>
        </p:txBody>
      </p:sp>
      <p:pic>
        <p:nvPicPr>
          <p:cNvPr id="6" name="Picture 5" descr="2018_ks1_mathematics_Paper1_arithmetic.pdf - Google Drive - Google Chrome">
            <a:extLst>
              <a:ext uri="{FF2B5EF4-FFF2-40B4-BE49-F238E27FC236}">
                <a16:creationId xmlns:a16="http://schemas.microsoft.com/office/drawing/2014/main" id="{21264FA5-9B2D-408F-A063-D0E4E9FEE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80449">
            <a:off x="168168" y="1031666"/>
            <a:ext cx="3595696" cy="5076329"/>
          </a:xfrm>
          <a:prstGeom prst="rect">
            <a:avLst/>
          </a:prstGeom>
        </p:spPr>
      </p:pic>
      <p:pic>
        <p:nvPicPr>
          <p:cNvPr id="9" name="Picture 8" descr="2018_ks1_mathematics_Paper1_arithmetic.pdf - Google Drive - Google Chrome">
            <a:extLst>
              <a:ext uri="{FF2B5EF4-FFF2-40B4-BE49-F238E27FC236}">
                <a16:creationId xmlns:a16="http://schemas.microsoft.com/office/drawing/2014/main" id="{247A47C1-0DD7-41C9-8F03-6C32496B1C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48698">
            <a:off x="1893606" y="1175728"/>
            <a:ext cx="3397666" cy="4689336"/>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49813" y="145230"/>
            <a:ext cx="4364106" cy="629493"/>
          </a:xfrm>
        </p:spPr>
        <p:txBody>
          <a:bodyPr>
            <a:noAutofit/>
          </a:bodyPr>
          <a:lstStyle/>
          <a:p>
            <a:r>
              <a:rPr lang="en-US" sz="2500" dirty="0" err="1">
                <a:latin typeface="+mj-lt"/>
              </a:rPr>
              <a:t>Maths</a:t>
            </a:r>
            <a:r>
              <a:rPr lang="en-US" sz="2500" dirty="0">
                <a:latin typeface="+mj-lt"/>
              </a:rPr>
              <a:t> Paper 1 Example Pages (Arithmetic)</a:t>
            </a:r>
            <a:endParaRPr lang="ru-RU" sz="2500" dirty="0">
              <a:latin typeface="+mj-lt"/>
            </a:endParaRPr>
          </a:p>
        </p:txBody>
      </p:sp>
      <p:pic>
        <p:nvPicPr>
          <p:cNvPr id="13" name="Picture 12" descr="2018_ks1_mathematics_Paper2_reasoning.pdf - Google Drive - Google Chrome">
            <a:extLst>
              <a:ext uri="{FF2B5EF4-FFF2-40B4-BE49-F238E27FC236}">
                <a16:creationId xmlns:a16="http://schemas.microsoft.com/office/drawing/2014/main" id="{39D2C5E0-6342-4DBF-BD77-6E5CE28DE5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227081">
            <a:off x="6302689" y="1001399"/>
            <a:ext cx="3373747" cy="4390968"/>
          </a:xfrm>
          <a:prstGeom prst="rect">
            <a:avLst/>
          </a:prstGeom>
        </p:spPr>
      </p:pic>
      <p:pic>
        <p:nvPicPr>
          <p:cNvPr id="15" name="Picture 14" descr="2018_ks1_mathematics_Paper2_reasoning.pdf - Google Drive - Google Chrome">
            <a:extLst>
              <a:ext uri="{FF2B5EF4-FFF2-40B4-BE49-F238E27FC236}">
                <a16:creationId xmlns:a16="http://schemas.microsoft.com/office/drawing/2014/main" id="{73CE6BAE-AF97-4360-9F05-9ABD82E671A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417551">
            <a:off x="7672149" y="1706528"/>
            <a:ext cx="4081543" cy="4705537"/>
          </a:xfrm>
          <a:prstGeom prst="rect">
            <a:avLst/>
          </a:prstGeom>
        </p:spPr>
      </p:pic>
      <p:sp>
        <p:nvSpPr>
          <p:cNvPr id="10" name="Title 1">
            <a:extLst>
              <a:ext uri="{FF2B5EF4-FFF2-40B4-BE49-F238E27FC236}">
                <a16:creationId xmlns:a16="http://schemas.microsoft.com/office/drawing/2014/main" id="{526C6953-382A-411B-9721-62AB35340365}"/>
              </a:ext>
            </a:extLst>
          </p:cNvPr>
          <p:cNvSpPr txBox="1">
            <a:spLocks/>
          </p:cNvSpPr>
          <p:nvPr/>
        </p:nvSpPr>
        <p:spPr>
          <a:xfrm>
            <a:off x="7722163" y="145230"/>
            <a:ext cx="4364106" cy="629493"/>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500" dirty="0" err="1">
                <a:latin typeface="+mj-lt"/>
              </a:rPr>
              <a:t>Maths</a:t>
            </a:r>
            <a:r>
              <a:rPr lang="en-US" sz="2500" dirty="0">
                <a:latin typeface="+mj-lt"/>
              </a:rPr>
              <a:t> Paper 2 Example Pages (Reasoning)</a:t>
            </a:r>
            <a:endParaRPr lang="ru-RU" sz="2500" dirty="0">
              <a:latin typeface="+mj-lt"/>
            </a:endParaRPr>
          </a:p>
        </p:txBody>
      </p:sp>
      <p:sp>
        <p:nvSpPr>
          <p:cNvPr id="16" name="Flowchart: Decision 15">
            <a:extLst>
              <a:ext uri="{FF2B5EF4-FFF2-40B4-BE49-F238E27FC236}">
                <a16:creationId xmlns:a16="http://schemas.microsoft.com/office/drawing/2014/main" id="{DD53039C-1BC6-412C-A48D-B5FA85D0E3C7}"/>
              </a:ext>
            </a:extLst>
          </p:cNvPr>
          <p:cNvSpPr/>
          <p:nvPr/>
        </p:nvSpPr>
        <p:spPr>
          <a:xfrm>
            <a:off x="5593194" y="64676"/>
            <a:ext cx="198355" cy="6911439"/>
          </a:xfrm>
          <a:prstGeom prst="flowChartDecision">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42986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nBusiness Presentation Layout_Elementary_MO - v4.potx" id="{4DC39F4E-E9E8-4D22-BDE0-044CC575188F}" vid="{A1165295-B50A-4F62-B2CC-94F4F7BF0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0</TotalTime>
  <Words>581</Words>
  <Application>Microsoft Office PowerPoint</Application>
  <PresentationFormat>Widescreen</PresentationFormat>
  <Paragraphs>109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Franklin Gothic Book</vt:lpstr>
      <vt:lpstr>Office Theme</vt:lpstr>
      <vt:lpstr>KS1 SATs</vt:lpstr>
      <vt:lpstr>What are Sats?</vt:lpstr>
      <vt:lpstr>An outline of the tests</vt:lpstr>
      <vt:lpstr>English – Reading Paper 1 Example Page</vt:lpstr>
      <vt:lpstr>English – Reading Paper 2 Example Pages</vt:lpstr>
      <vt:lpstr>English</vt:lpstr>
      <vt:lpstr>English – Spelling Example Page</vt:lpstr>
      <vt:lpstr>Maths</vt:lpstr>
      <vt:lpstr>Maths Paper 1 Example Pages (Arithmetic)</vt:lpstr>
      <vt:lpstr>Teacher Assessment/results</vt:lpstr>
      <vt:lpstr>Age Related Expectations</vt:lpstr>
      <vt:lpstr>Key Dates</vt:lpstr>
      <vt:lpstr>How do we help…</vt:lpstr>
      <vt:lpstr>How can you help your child prepare?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2018-11-18T22:15:54Z</dcterms:created>
  <dcterms:modified xsi:type="dcterms:W3CDTF">2019-03-15T08:11:57Z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2018-08-01T18:51:16.8781335Z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