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  <p:sldMasterId id="214748368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CF8285-32A6-44A1-AAEC-8C26856E1919}">
  <a:tblStyle styleId="{2ECF8285-32A6-44A1-AAEC-8C26856E191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d53548f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d53548f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d53548f9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ef46f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7ef46f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751987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751987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47519871e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a614ceee3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a614ceee3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a614ceee3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3a614ceee3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8" name="Google Shape;28;p2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2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97" y="0"/>
                  </a:moveTo>
                  <a:lnTo>
                    <a:pt x="0" y="119852"/>
                  </a:lnTo>
                  <a:lnTo>
                    <a:pt x="119980" y="120000"/>
                  </a:lnTo>
                  <a:cubicBezTo>
                    <a:pt x="120129" y="80049"/>
                    <a:pt x="119383" y="40098"/>
                    <a:pt x="119532" y="147"/>
                  </a:cubicBezTo>
                  <a:lnTo>
                    <a:pt x="106997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4056" y="119999"/>
                  </a:lnTo>
                  <a:lnTo>
                    <a:pt x="119949" y="119999"/>
                  </a:lnTo>
                  <a:cubicBezTo>
                    <a:pt x="119776" y="80000"/>
                    <a:pt x="120123" y="39999"/>
                    <a:pt x="1199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688" y="0"/>
                  </a:lnTo>
                  <a:cubicBezTo>
                    <a:pt x="119792" y="40000"/>
                    <a:pt x="119896" y="80000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3976" y="119999"/>
                  </a:lnTo>
                  <a:lnTo>
                    <a:pt x="120000" y="119852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6" y="0"/>
                  </a:moveTo>
                  <a:lnTo>
                    <a:pt x="0" y="119999"/>
                  </a:lnTo>
                  <a:lnTo>
                    <a:pt x="120000" y="119999"/>
                  </a:lnTo>
                  <a:cubicBezTo>
                    <a:pt x="119736" y="80000"/>
                    <a:pt x="119473" y="39999"/>
                    <a:pt x="119210" y="0"/>
                  </a:cubicBezTo>
                  <a:lnTo>
                    <a:pt x="94736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5579" y="119999"/>
                  </a:lnTo>
                  <a:lnTo>
                    <a:pt x="119976" y="119999"/>
                  </a:lnTo>
                  <a:cubicBezTo>
                    <a:pt x="120243" y="79950"/>
                    <a:pt x="118110" y="40049"/>
                    <a:pt x="118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441" y="0"/>
                  </a:lnTo>
                  <a:cubicBezTo>
                    <a:pt x="119627" y="39896"/>
                    <a:pt x="119813" y="79792"/>
                    <a:pt x="120000" y="119689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78"/>
                  </a:moveTo>
                  <a:lnTo>
                    <a:pt x="120000" y="0"/>
                  </a:lnTo>
                  <a:lnTo>
                    <a:pt x="120000" y="356"/>
                  </a:lnTo>
                  <a:lnTo>
                    <a:pt x="0" y="1200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2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62" name="Google Shape;162;p19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19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4" name="Google Shape;164;p1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68" name="Google Shape;168;p19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10"/>
              </a:schemeClr>
            </a:solidFill>
            <a:ln>
              <a:noFill/>
            </a:ln>
          </p:spPr>
        </p:sp>
      </p:grpSp>
      <p:sp>
        <p:nvSpPr>
          <p:cNvPr id="172" name="Google Shape;172;p19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2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00" cy="18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00" cy="3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3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100" cy="55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300" cy="25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00" cy="3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00" cy="15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29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00" cy="25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3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p31"/>
          <p:cNvSpPr txBox="1"/>
          <p:nvPr/>
        </p:nvSpPr>
        <p:spPr>
          <a:xfrm>
            <a:off x="482711" y="790378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6747699" y="2886556"/>
            <a:ext cx="457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"/>
          </p:nvPr>
        </p:nvSpPr>
        <p:spPr>
          <a:xfrm rot="5400000">
            <a:off x="1843063" y="927140"/>
            <a:ext cx="3880800" cy="6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 rot="5400000">
            <a:off x="3840924" y="2745900"/>
            <a:ext cx="525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 rot="5400000">
            <a:off x="581325" y="637800"/>
            <a:ext cx="5251500" cy="51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0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75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1" name="Google Shape;11;p1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120000"/>
                  </a:lnTo>
                  <a:lnTo>
                    <a:pt x="0" y="119643"/>
                  </a:lnTo>
                  <a:cubicBezTo>
                    <a:pt x="740" y="80118"/>
                    <a:pt x="1481" y="40593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1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14;p1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997" y="0"/>
                  </a:moveTo>
                  <a:lnTo>
                    <a:pt x="0" y="119852"/>
                  </a:lnTo>
                  <a:lnTo>
                    <a:pt x="119980" y="120000"/>
                  </a:lnTo>
                  <a:cubicBezTo>
                    <a:pt x="120129" y="80049"/>
                    <a:pt x="119383" y="40098"/>
                    <a:pt x="119532" y="147"/>
                  </a:cubicBezTo>
                  <a:lnTo>
                    <a:pt x="106997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74056" y="119999"/>
                  </a:lnTo>
                  <a:lnTo>
                    <a:pt x="119949" y="119999"/>
                  </a:lnTo>
                  <a:cubicBezTo>
                    <a:pt x="119776" y="80000"/>
                    <a:pt x="120123" y="39999"/>
                    <a:pt x="1199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688" y="0"/>
                  </a:lnTo>
                  <a:cubicBezTo>
                    <a:pt x="119792" y="40000"/>
                    <a:pt x="119896" y="80000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3976" y="119999"/>
                  </a:lnTo>
                  <a:lnTo>
                    <a:pt x="120000" y="119852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6" y="0"/>
                  </a:moveTo>
                  <a:lnTo>
                    <a:pt x="0" y="119999"/>
                  </a:lnTo>
                  <a:lnTo>
                    <a:pt x="120000" y="119999"/>
                  </a:lnTo>
                  <a:cubicBezTo>
                    <a:pt x="119736" y="80000"/>
                    <a:pt x="119473" y="39999"/>
                    <a:pt x="119210" y="0"/>
                  </a:cubicBezTo>
                  <a:lnTo>
                    <a:pt x="94736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05579" y="119999"/>
                  </a:lnTo>
                  <a:lnTo>
                    <a:pt x="119976" y="119999"/>
                  </a:lnTo>
                  <a:cubicBezTo>
                    <a:pt x="120243" y="79950"/>
                    <a:pt x="118110" y="40049"/>
                    <a:pt x="11837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119441" y="0"/>
                  </a:lnTo>
                  <a:cubicBezTo>
                    <a:pt x="119627" y="39896"/>
                    <a:pt x="119813" y="79792"/>
                    <a:pt x="120000" y="119689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8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145" name="Google Shape;145;p1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6" name="Google Shape;146;p18"/>
            <p:cNvCxnSpPr/>
            <p:nvPr/>
          </p:nvCxnSpPr>
          <p:spPr>
            <a:xfrm rot="10800000" flipH="1">
              <a:off x="5130830" y="4175701"/>
              <a:ext cx="4022400" cy="26823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18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8" name="Google Shape;148;p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6637896" y="3920066"/>
              <a:ext cx="2509944" cy="2933700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7010429" y="-8467"/>
              <a:ext cx="2139950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0"/>
              </a:srgbClr>
            </a:solidFill>
            <a:ln>
              <a:noFill/>
            </a:ln>
          </p:spPr>
        </p:sp>
        <p:sp>
          <p:nvSpPr>
            <p:cNvPr id="152" name="Google Shape;152;p18"/>
            <p:cNvSpPr/>
            <p:nvPr/>
          </p:nvSpPr>
          <p:spPr>
            <a:xfrm>
              <a:off x="8295776" y="-8467"/>
              <a:ext cx="859028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077231" y="-8468"/>
              <a:ext cx="106700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8060297" y="4893733"/>
              <a:ext cx="1092200" cy="1960880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heaton@holycross.plymouth.sch.u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ggoddard@holycross.plymouth.sch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ctrTitle"/>
          </p:nvPr>
        </p:nvSpPr>
        <p:spPr>
          <a:xfrm>
            <a:off x="1115616" y="135279"/>
            <a:ext cx="5826600" cy="1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44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</a:t>
            </a:r>
            <a:br>
              <a:rPr lang="en-GB" sz="44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4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Eric Carle</a:t>
            </a:r>
            <a:r>
              <a:rPr lang="en-GB" sz="4400" b="1" i="0" u="none" strike="noStrike" cap="none">
                <a:solidFill>
                  <a:srgbClr val="2A501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400" b="1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238" y="2122429"/>
            <a:ext cx="490537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/>
          <p:nvPr/>
        </p:nvSpPr>
        <p:spPr>
          <a:xfrm>
            <a:off x="191542" y="200250"/>
            <a:ext cx="864298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</a:t>
            </a:r>
            <a:r>
              <a:rPr lang="en-GB" sz="5400" b="1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3600" b="1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</a:t>
            </a:r>
            <a:r>
              <a:rPr lang="en-GB" sz="36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g...</a:t>
            </a:r>
            <a:r>
              <a:rPr lang="en-GB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6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Home Learning is compulsory.</a:t>
            </a: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Spelling</a:t>
            </a:r>
            <a:r>
              <a:rPr lang="en-GB" sz="2400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4" name="Google Shape;34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05" y="2957564"/>
            <a:ext cx="1688700" cy="1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523" y="2852270"/>
            <a:ext cx="1838100" cy="13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3767" y="2904925"/>
            <a:ext cx="1292283" cy="1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xfrm>
            <a:off x="843774" y="1295400"/>
            <a:ext cx="6347700" cy="13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can you do to support your child?</a:t>
            </a:r>
            <a:endParaRPr sz="60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74676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2A501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Reading...</a:t>
            </a:r>
            <a:endParaRPr sz="3600" b="1" i="0" u="none" strike="noStrike" cap="none">
              <a:solidFill>
                <a:srgbClr val="2A50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9" name="Google Shape;359;p46"/>
          <p:cNvSpPr txBox="1">
            <a:spLocks noGrp="1"/>
          </p:cNvSpPr>
          <p:nvPr>
            <p:ph type="body" idx="1"/>
          </p:nvPr>
        </p:nvSpPr>
        <p:spPr>
          <a:xfrm>
            <a:off x="76200" y="829224"/>
            <a:ext cx="8229600" cy="5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772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 comfortably and limit distractions.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Before reading, discuss the cover or illustrations – what might the story be about?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listening, don’t rush to correct mistakes unless it significantly alters meaning.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Characterisation – put on voices to make them come to life.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After reading discuss what has been read. Ask questions about events, characters and predict what might happen next.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your child to make comparisons within the book and with other books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Always praise and comment on progress.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to them yourself and communicate your own enjoyment.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with a dictionary to support reading as writers.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726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•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 being a reader yourself.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30123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76"/>
              <a:buFont typeface="Noto Sans Symbols"/>
              <a:buNone/>
            </a:pPr>
            <a:endParaRPr sz="222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457200" y="5"/>
            <a:ext cx="74676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2A5010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Writing...</a:t>
            </a:r>
            <a:endParaRPr sz="3240" b="1" i="0" u="none" strike="noStrike" cap="none">
              <a:solidFill>
                <a:srgbClr val="2A50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838200" y="646387"/>
            <a:ext cx="7467600" cy="5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0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 children to write at home: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Film reviews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Instructions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Biographies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Diaries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Newspaper articles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7" name="Google Shape;36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8095">
            <a:off x="4483688" y="2483266"/>
            <a:ext cx="3441207" cy="249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2A501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r>
              <a:rPr lang="en-GB" b="1">
                <a:solidFill>
                  <a:srgbClr val="2A5010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 sz="3600" b="1" i="0" u="none" strike="noStrike" cap="none">
              <a:solidFill>
                <a:srgbClr val="2A50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4" name="Google Shape;374;p48"/>
          <p:cNvSpPr txBox="1">
            <a:spLocks noGrp="1"/>
          </p:cNvSpPr>
          <p:nvPr>
            <p:ph type="body" idx="1"/>
          </p:nvPr>
        </p:nvSpPr>
        <p:spPr>
          <a:xfrm>
            <a:off x="323528" y="764704"/>
            <a:ext cx="8496944" cy="568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ensure that your child is taught the Key Stage 1 curriculum, however we have found that it is very effective if the following areas are supported at home: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GB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en-GB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75" name="Google Shape;375;p48"/>
          <p:cNvGraphicFramePr/>
          <p:nvPr/>
        </p:nvGraphicFramePr>
        <p:xfrm>
          <a:off x="288259" y="2564904"/>
          <a:ext cx="8100150" cy="5127885"/>
        </p:xfrm>
        <a:graphic>
          <a:graphicData uri="http://schemas.openxmlformats.org/drawingml/2006/table">
            <a:tbl>
              <a:tblPr firstRow="1" bandRow="1">
                <a:noFill/>
                <a:tableStyleId>{2ECF8285-32A6-44A1-AAEC-8C26856E1919}</a:tableStyleId>
              </a:tblPr>
              <a:tblGrid>
                <a:gridCol w="405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Year 1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Year 2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Count in 2s, 5s and 10s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Know 2, 5 and 10 times tables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Count  in 3s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Time: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O’clock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Half past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Quarter past and 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Time: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To the nearest 5 minutes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Money: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Recognising coins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Making amounts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Money: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Making amounts in different ways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Giving change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1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Reasoning: Big emphasis on explaining understanding and reasoning.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How do you know that 2 + 2 = 4?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If I count in 5s, will I say 18? Why not?</a:t>
                      </a: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5575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Useful Information...</a:t>
            </a:r>
            <a:endParaRPr sz="3600" b="1" i="0" u="none" strike="noStrike" cap="none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2" name="Google Shape;382;p49"/>
          <p:cNvSpPr txBox="1"/>
          <p:nvPr/>
        </p:nvSpPr>
        <p:spPr>
          <a:xfrm>
            <a:off x="539552" y="1052736"/>
            <a:ext cx="6768752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Kit 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top 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Royal blue shorts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socks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Plimsolls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Snack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piece of fruit is provided every day; however you may wish to provide an additional small, healthy snack.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/>
          <p:nvPr/>
        </p:nvSpPr>
        <p:spPr>
          <a:xfrm>
            <a:off x="251526" y="260650"/>
            <a:ext cx="327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2A501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Contact us!</a:t>
            </a:r>
            <a:endParaRPr sz="5400" b="1" cap="none">
              <a:solidFill>
                <a:srgbClr val="2A501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8" name="Google Shape;388;p50"/>
          <p:cNvSpPr txBox="1"/>
          <p:nvPr/>
        </p:nvSpPr>
        <p:spPr>
          <a:xfrm>
            <a:off x="251520" y="1124744"/>
            <a:ext cx="741682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always here to answer any queries or help you with any concerns as best we can. If you would like to contact us please use the following avenues: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record Books or note in reading folders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Message us via Class Dojos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email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sheaton@holycross.plymouth.sch.uk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ggoddard@holycross.plymouth.sch.uk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●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Arrange a meeting with the office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0750" y="1534725"/>
            <a:ext cx="5053500" cy="3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ctrTitle"/>
          </p:nvPr>
        </p:nvSpPr>
        <p:spPr>
          <a:xfrm>
            <a:off x="1249350" y="142700"/>
            <a:ext cx="5608800" cy="1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4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Eric Carle</a:t>
            </a:r>
            <a:endParaRPr sz="44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1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 1/2</a:t>
            </a:r>
            <a:r>
              <a:rPr lang="en-GB" sz="44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44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400" b="1" i="0" u="none" strike="noStrike" cap="none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ctrTitle"/>
          </p:nvPr>
        </p:nvSpPr>
        <p:spPr>
          <a:xfrm>
            <a:off x="-232050" y="5484750"/>
            <a:ext cx="7335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endParaRPr sz="4400" b="1">
              <a:solidFill>
                <a:srgbClr val="2A501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endParaRPr sz="4400" b="1">
              <a:solidFill>
                <a:srgbClr val="2A501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endParaRPr sz="4400" b="1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9" name="Google Shape;2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063" y="2280675"/>
            <a:ext cx="4905375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677" y="4713904"/>
            <a:ext cx="3120851" cy="214409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/>
          <p:nvPr/>
        </p:nvSpPr>
        <p:spPr>
          <a:xfrm>
            <a:off x="719250" y="38472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 the team!</a:t>
            </a: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 Miss Heaton    Miss Goddard</a:t>
            </a:r>
            <a:endParaRPr sz="3600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650" y="1512325"/>
            <a:ext cx="1997575" cy="274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 rotWithShape="1">
          <a:blip r:embed="rId5">
            <a:alphaModFix/>
          </a:blip>
          <a:srcRect l="16620" r="13838" b="21623"/>
          <a:stretch/>
        </p:blipFill>
        <p:spPr>
          <a:xfrm>
            <a:off x="4458825" y="1394225"/>
            <a:ext cx="239077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/>
        </p:nvSpPr>
        <p:spPr>
          <a:xfrm>
            <a:off x="155075" y="0"/>
            <a:ext cx="72204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3F7818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School Priorities</a:t>
            </a:r>
            <a:endParaRPr sz="3600" b="1">
              <a:solidFill>
                <a:srgbClr val="3F7818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Maths</a:t>
            </a: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will continue to look at how to improve children’s fluency and we will introduce a new resource called Power Maths to ensure progression and coverage;</a:t>
            </a:r>
            <a:endParaRPr sz="2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</a:t>
            </a: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curriculum</a:t>
            </a: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will be a major piece of work as we design something for Plymouth CAST schools but also to make clear the breadth and balance that clearly shows intent, implementation and impact;</a:t>
            </a:r>
            <a:endParaRPr sz="2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 our </a:t>
            </a: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Global Learning</a:t>
            </a: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Classroom;</a:t>
            </a:r>
            <a:endParaRPr sz="2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Greater </a:t>
            </a: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and Sports</a:t>
            </a: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promotion/participation;</a:t>
            </a:r>
            <a:endParaRPr sz="2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Greater depth in </a:t>
            </a: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sz="22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2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our involvement and impact on our </a:t>
            </a:r>
            <a:r>
              <a:rPr lang="en-GB" sz="2200" b="1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local community</a:t>
            </a:r>
            <a:endParaRPr sz="2200" b="1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School Day</a:t>
            </a:r>
            <a:endParaRPr sz="3600" b="1" i="0" u="none" strike="noStrike" cap="none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0" name="Google Shape;310;p39"/>
          <p:cNvSpPr txBox="1">
            <a:spLocks noGrp="1"/>
          </p:cNvSpPr>
          <p:nvPr>
            <p:ph type="body" idx="1"/>
          </p:nvPr>
        </p:nvSpPr>
        <p:spPr>
          <a:xfrm>
            <a:off x="323525" y="1412775"/>
            <a:ext cx="8640900" cy="4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08:30 – 08:50 – School begins (Early morning learning time)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08:50 – 09:00 - Registration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09:00 – 10:45 – RWI and English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10:45 – 11:00 – Break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11:00 – 1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0 - Maths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 – 1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 – Lunch</a:t>
            </a: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12:40 - 13:00- Meditation/ ERIC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13:00 – 15:00 – Afternoon sessions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15:00 – 15:15 – Whole class story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15:15 – School ends</a:t>
            </a: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GB" sz="3600" b="1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Screening Check</a:t>
            </a:r>
            <a:endParaRPr sz="3600" b="1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6957300" cy="46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mic Sans MS"/>
              <a:buChar char="▶"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Every Year 1 child in the country will be taking the phonics screening check in the same week in June.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mic Sans MS"/>
              <a:buChar char="▶"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aim of the check is to ensure that all children are able to read by the end of year two.  </a:t>
            </a: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mic Sans MS"/>
              <a:buChar char="▶"/>
            </a:pPr>
            <a:r>
              <a:rPr lang="en-GB" sz="24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‘midpoint check’ will ensure that we have a clear understanding of what the children need to learn in year 2. </a:t>
            </a:r>
            <a:endParaRPr sz="24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556642" y="700956"/>
            <a:ext cx="7886700" cy="99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GB" sz="3600" b="1" i="0" u="sng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happens during the check?</a:t>
            </a:r>
            <a:endParaRPr sz="3600" b="1" i="0" u="sng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1"/>
          </p:nvPr>
        </p:nvSpPr>
        <p:spPr>
          <a:xfrm>
            <a:off x="107554" y="1496808"/>
            <a:ext cx="8784900" cy="4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899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check is very similar to what the children already do during phonics lessons. Children will be asked to ‘sound out’ a word and blend the sounds together.eg d-o-g – dog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1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8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test contains 40 words and each child will sit one to one and read each word aloud to Miss Heaton.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1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8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check will take approximately 10 minutes per child; although all children are different and will complete the check at their own pace.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1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8996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list of the words the children read is a combination of 20 real words and 20 nonsense words.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24"/>
              <a:buFont typeface="Noto Sans Symbols"/>
              <a:buNone/>
            </a:pPr>
            <a:endParaRPr i="0" u="none" strike="noStrike" cap="none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>
            <a:spLocks noGrp="1"/>
          </p:cNvSpPr>
          <p:nvPr>
            <p:ph type="title"/>
          </p:nvPr>
        </p:nvSpPr>
        <p:spPr>
          <a:xfrm>
            <a:off x="323525" y="236000"/>
            <a:ext cx="8374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 of Key Stage Assessments</a:t>
            </a:r>
            <a:r>
              <a:rPr lang="en-GB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endParaRPr sz="3600" b="1" i="0" u="none" strike="noStrike" cap="none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336502" y="836713"/>
            <a:ext cx="6971801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Assessment is an integral part of teaching.  The children are assessed in a variety of ways on a daily basis. In addition to this, our year 2 children will sit a range of tests in June next year.  These will be administered as unobtrusively as possible. It is important to us that no child is put under any undue stress.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tests consist of: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reading papers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 maths (</a:t>
            </a: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Reasoning </a:t>
            </a: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Arithmetic)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spelling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 grammar </a:t>
            </a: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 is assessed throughout the year through a series of independent writes.</a:t>
            </a: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Font typeface="Trebuchet MS"/>
              <a:buNone/>
            </a:pPr>
            <a:r>
              <a:rPr lang="en-GB" sz="3600" b="1" i="0" u="none" strike="noStrike" cap="none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Rewards and Sanctions...</a:t>
            </a:r>
            <a:endParaRPr sz="3600" b="1" i="0" u="none" strike="noStrike" cap="none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Google Shape;336;p43"/>
          <p:cNvSpPr txBox="1">
            <a:spLocks noGrp="1"/>
          </p:cNvSpPr>
          <p:nvPr>
            <p:ph type="body" idx="1"/>
          </p:nvPr>
        </p:nvSpPr>
        <p:spPr>
          <a:xfrm>
            <a:off x="304414" y="921048"/>
            <a:ext cx="7200800" cy="462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be utilising the ClassDojo behaviour management system this year. </a:t>
            </a: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Familiar to the children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Accessible for all adults at all times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Engaging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communication between school and home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7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mic Sans MS"/>
              <a:buChar char="▶"/>
            </a:pPr>
            <a:r>
              <a:rPr lang="en-GB" sz="200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Allows us to track every child and highlights when they may be struggling.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7" name="Google Shape;33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2765" y="184482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On-screen Show (4:3)</PresentationFormat>
  <Paragraphs>165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Noto Sans Symbols</vt:lpstr>
      <vt:lpstr>Trebuchet MS</vt:lpstr>
      <vt:lpstr>Facet</vt:lpstr>
      <vt:lpstr>Facet</vt:lpstr>
      <vt:lpstr>Welcome to  Eric Carle </vt:lpstr>
      <vt:lpstr>Eric Carle Year  1/2  </vt:lpstr>
      <vt:lpstr>PowerPoint Presentation</vt:lpstr>
      <vt:lpstr>PowerPoint Presentation</vt:lpstr>
      <vt:lpstr>The School Day</vt:lpstr>
      <vt:lpstr>Phonics Screening Check</vt:lpstr>
      <vt:lpstr>What happens during the check?</vt:lpstr>
      <vt:lpstr>End of Key Stage Assessments...</vt:lpstr>
      <vt:lpstr>Rewards and Sanctions...</vt:lpstr>
      <vt:lpstr>PowerPoint Presentation</vt:lpstr>
      <vt:lpstr>What can you do to support your child?</vt:lpstr>
      <vt:lpstr>Reading...</vt:lpstr>
      <vt:lpstr>Writing...</vt:lpstr>
      <vt:lpstr>Maths...</vt:lpstr>
      <vt:lpstr>Useful Information...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Eric Carle</dc:title>
  <dc:creator>Sophie Heaton</dc:creator>
  <cp:lastModifiedBy>Sophie Heaton</cp:lastModifiedBy>
  <cp:revision>2</cp:revision>
  <dcterms:modified xsi:type="dcterms:W3CDTF">2019-09-13T08:50:35Z</dcterms:modified>
</cp:coreProperties>
</file>